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6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2"/>
  </p:sldMasterIdLst>
  <p:notesMasterIdLst>
    <p:notesMasterId r:id="rId19"/>
  </p:notesMasterIdLst>
  <p:sldIdLst>
    <p:sldId id="256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0" r:id="rId13"/>
    <p:sldId id="271" r:id="rId14"/>
    <p:sldId id="273" r:id="rId15"/>
    <p:sldId id="274" r:id="rId16"/>
    <p:sldId id="276" r:id="rId17"/>
    <p:sldId id="275" r:id="rId18"/>
  </p:sldIdLst>
  <p:sldSz cx="9144000" cy="6858000" type="screen4x3"/>
  <p:notesSz cx="7010400" cy="9296400"/>
  <p:defaultTextStyle>
    <a:defPPr>
      <a:defRPr lang="es-C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6433" autoAdjust="0"/>
  </p:normalViewPr>
  <p:slideViewPr>
    <p:cSldViewPr>
      <p:cViewPr varScale="1">
        <p:scale>
          <a:sx n="120" d="100"/>
          <a:sy n="120" d="100"/>
        </p:scale>
        <p:origin x="1326" y="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Hoja_de_c_lculo_de_Microsoft_Excel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disk-inf-3\CONTRALORIA_SERVICIO\GESTION%202016\03%20DIRECCION%20EJECUTIVA\02%20CONTRALORIA%20DE%20SERVICIOS\ENCUESTAS%20PARA%20MEDIR%20EL%20SERVICIO%20AL%20CIUDADANO--RURAL\CUADRO%20DE%20DATOS%20ABSOLUTOS%20DE%20LA%20ENCUESTA%20TABULAD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Libro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pPr>
            <a:r>
              <a:rPr lang="en-US" sz="1000" b="1">
                <a:solidFill>
                  <a:schemeClr val="accent5"/>
                </a:solidFill>
              </a:rPr>
              <a:t>DATOS UNIVERSO VRS MUESTRA </a:t>
            </a:r>
          </a:p>
          <a:p>
            <a:pPr>
              <a:defRPr>
                <a:solidFill>
                  <a:schemeClr val="accent5"/>
                </a:solidFill>
              </a:defRPr>
            </a:pPr>
            <a:r>
              <a:rPr lang="en-US" sz="1000" b="1">
                <a:solidFill>
                  <a:schemeClr val="accent5"/>
                </a:solidFill>
              </a:rPr>
              <a:t>DE</a:t>
            </a:r>
            <a:r>
              <a:rPr lang="en-US" sz="1000" b="1" baseline="0">
                <a:solidFill>
                  <a:schemeClr val="accent5"/>
                </a:solidFill>
              </a:rPr>
              <a:t> INSTITUCIONES </a:t>
            </a:r>
            <a:endParaRPr lang="en-US" sz="1000" b="1">
              <a:solidFill>
                <a:schemeClr val="accent5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accent5"/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>
        <c:manualLayout>
          <c:layoutTarget val="inner"/>
          <c:xMode val="edge"/>
          <c:yMode val="edge"/>
          <c:x val="0.43257662707415812"/>
          <c:y val="0.26882833005249346"/>
          <c:w val="0.4666324124738645"/>
          <c:h val="0.58430569225721785"/>
        </c:manualLayout>
      </c:layout>
      <c:barChart>
        <c:barDir val="bar"/>
        <c:grouping val="clustered"/>
        <c:varyColors val="0"/>
        <c:ser>
          <c:idx val="3"/>
          <c:order val="3"/>
          <c:tx>
            <c:strRef>
              <c:f>'UNIVERSO-MUESTRA CONSULT'!$E$1:$E$2</c:f>
              <c:strCache>
                <c:ptCount val="2"/>
                <c:pt idx="0">
                  <c:v>DATOS UNIVERSO VRS MUESTRA</c:v>
                </c:pt>
                <c:pt idx="1">
                  <c:v>GRAFICO No. 1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</c:dPt>
          <c:cat>
            <c:strRef>
              <c:f>'UNIVERSO-MUESTRA CONSULT'!$A$3:$A$5</c:f>
              <c:strCache>
                <c:ptCount val="3"/>
                <c:pt idx="1">
                  <c:v>UNIVERSO DE CME</c:v>
                </c:pt>
                <c:pt idx="2">
                  <c:v>MUESTRA DE CME PARA ESTUDIO</c:v>
                </c:pt>
              </c:strCache>
            </c:strRef>
          </c:cat>
          <c:val>
            <c:numRef>
              <c:f>'UNIVERSO-MUESTRA CONSULT'!$E$3:$E$5</c:f>
              <c:numCache>
                <c:formatCode>General</c:formatCode>
                <c:ptCount val="3"/>
                <c:pt idx="1">
                  <c:v>89</c:v>
                </c:pt>
                <c:pt idx="2">
                  <c:v>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71375944"/>
        <c:axId val="371369280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'UNIVERSO-MUESTRA CONSULT'!$B$1:$B$2</c15:sqref>
                        </c15:formulaRef>
                      </c:ext>
                    </c:extLst>
                    <c:strCache>
                      <c:ptCount val="2"/>
                      <c:pt idx="0">
                        <c:v>DATOS UNIVERSO VRS MUESTRA</c:v>
                      </c:pt>
                      <c:pt idx="1">
                        <c:v>GRAFICO No. 1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'UNIVERSO-MUESTRA CONSULT'!$A$3:$A$5</c15:sqref>
                        </c15:formulaRef>
                      </c:ext>
                    </c:extLst>
                    <c:strCache>
                      <c:ptCount val="3"/>
                      <c:pt idx="1">
                        <c:v>UNIVERSO DE CME</c:v>
                      </c:pt>
                      <c:pt idx="2">
                        <c:v>MUESTRA DE CME PARA ESTUDIO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'UNIVERSO-MUESTRA CONSULT'!$B$3:$B$5</c15:sqref>
                        </c15:formulaRef>
                      </c:ext>
                    </c:extLst>
                    <c:numCache>
                      <c:formatCode>General</c:formatCode>
                      <c:ptCount val="3"/>
                    </c:numCache>
                  </c:numRef>
                </c:val>
              </c15:ser>
            </c15:filteredBarSeries>
            <c15:filteredBar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'UNIVERSO-MUESTRA CONSULT'!$C$1:$C$2</c15:sqref>
                        </c15:formulaRef>
                      </c:ext>
                    </c:extLst>
                    <c:strCache>
                      <c:ptCount val="2"/>
                      <c:pt idx="0">
                        <c:v>DATOS UNIVERSO VRS MUESTRA</c:v>
                      </c:pt>
                      <c:pt idx="1">
                        <c:v>GRAFICO No. 1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'UNIVERSO-MUESTRA CONSULT'!$A$3:$A$5</c15:sqref>
                        </c15:formulaRef>
                      </c:ext>
                    </c:extLst>
                    <c:strCache>
                      <c:ptCount val="3"/>
                      <c:pt idx="1">
                        <c:v>UNIVERSO DE CME</c:v>
                      </c:pt>
                      <c:pt idx="2">
                        <c:v>MUESTRA DE CME PARA ESTUDIO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'UNIVERSO-MUESTRA CONSULT'!$C$3:$C$5</c15:sqref>
                        </c15:formulaRef>
                      </c:ext>
                    </c:extLst>
                    <c:numCache>
                      <c:formatCode>General</c:formatCode>
                      <c:ptCount val="3"/>
                    </c:numCache>
                  </c:numRef>
                </c:val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'UNIVERSO-MUESTRA CONSULT'!$D$1:$D$2</c15:sqref>
                        </c15:formulaRef>
                      </c:ext>
                    </c:extLst>
                    <c:strCache>
                      <c:ptCount val="2"/>
                      <c:pt idx="0">
                        <c:v>DATOS UNIVERSO VRS MUESTRA</c:v>
                      </c:pt>
                      <c:pt idx="1">
                        <c:v>GRAFICO No. 1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'UNIVERSO-MUESTRA CONSULT'!$A$3:$A$5</c15:sqref>
                        </c15:formulaRef>
                      </c:ext>
                    </c:extLst>
                    <c:strCache>
                      <c:ptCount val="3"/>
                      <c:pt idx="1">
                        <c:v>UNIVERSO DE CME</c:v>
                      </c:pt>
                      <c:pt idx="2">
                        <c:v>MUESTRA DE CME PARA ESTUDIO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'UNIVERSO-MUESTRA CONSULT'!$D$3:$D$5</c15:sqref>
                        </c15:formulaRef>
                      </c:ext>
                    </c:extLst>
                    <c:numCache>
                      <c:formatCode>General</c:formatCode>
                      <c:ptCount val="3"/>
                    </c:numCache>
                  </c:numRef>
                </c:val>
              </c15:ser>
            </c15:filteredBarSeries>
            <c15:filteredBar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'UNIVERSO-MUESTRA CONSULT'!$F$1:$F$2</c15:sqref>
                        </c15:formulaRef>
                      </c:ext>
                    </c:extLst>
                    <c:strCache>
                      <c:ptCount val="2"/>
                      <c:pt idx="0">
                        <c:v>DATOS UNIVERSO VRS MUESTRA</c:v>
                      </c:pt>
                      <c:pt idx="1">
                        <c:v>GRAFICO No. 1</c:v>
                      </c:pt>
                    </c:strCache>
                  </c:strRef>
                </c:tx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'UNIVERSO-MUESTRA CONSULT'!$A$3:$A$5</c15:sqref>
                        </c15:formulaRef>
                      </c:ext>
                    </c:extLst>
                    <c:strCache>
                      <c:ptCount val="3"/>
                      <c:pt idx="1">
                        <c:v>UNIVERSO DE CME</c:v>
                      </c:pt>
                      <c:pt idx="2">
                        <c:v>MUESTRA DE CME PARA ESTUDIO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'UNIVERSO-MUESTRA CONSULT'!$F$3:$F$5</c15:sqref>
                        </c15:formulaRef>
                      </c:ext>
                    </c:extLst>
                    <c:numCache>
                      <c:formatCode>General</c:formatCode>
                      <c:ptCount val="3"/>
                    </c:numCache>
                  </c:numRef>
                </c:val>
              </c15:ser>
            </c15:filteredBarSeries>
            <c15:filteredBar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'UNIVERSO-MUESTRA CONSULT'!$G$1:$G$2</c15:sqref>
                        </c15:formulaRef>
                      </c:ext>
                    </c:extLst>
                    <c:strCache>
                      <c:ptCount val="2"/>
                      <c:pt idx="0">
                        <c:v>DATOS UNIVERSO VRS MUESTRA</c:v>
                      </c:pt>
                      <c:pt idx="1">
                        <c:v>GRAFICO No. 1</c:v>
                      </c:pt>
                    </c:strCache>
                  </c:strRef>
                </c:tx>
                <c:spPr>
                  <a:solidFill>
                    <a:schemeClr val="accent6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'UNIVERSO-MUESTRA CONSULT'!$A$3:$A$5</c15:sqref>
                        </c15:formulaRef>
                      </c:ext>
                    </c:extLst>
                    <c:strCache>
                      <c:ptCount val="3"/>
                      <c:pt idx="1">
                        <c:v>UNIVERSO DE CME</c:v>
                      </c:pt>
                      <c:pt idx="2">
                        <c:v>MUESTRA DE CME PARA ESTUDIO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'UNIVERSO-MUESTRA CONSULT'!$G$3:$G$5</c15:sqref>
                        </c15:formulaRef>
                      </c:ext>
                    </c:extLst>
                    <c:numCache>
                      <c:formatCode>General</c:formatCode>
                      <c:ptCount val="3"/>
                    </c:numCache>
                  </c:numRef>
                </c:val>
              </c15:ser>
            </c15:filteredBarSeries>
          </c:ext>
        </c:extLst>
      </c:barChart>
      <c:catAx>
        <c:axId val="3713759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371369280"/>
        <c:crosses val="autoZero"/>
        <c:auto val="1"/>
        <c:lblAlgn val="ctr"/>
        <c:lblOffset val="100"/>
        <c:noMultiLvlLbl val="0"/>
      </c:catAx>
      <c:valAx>
        <c:axId val="3713692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3713759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pPr>
            <a:r>
              <a:rPr lang="en-US" sz="1200" b="1" dirty="0">
                <a:solidFill>
                  <a:schemeClr val="accent5"/>
                </a:solidFill>
              </a:rPr>
              <a:t>DATOS UNIVERSO VRS MUESTRA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accent5"/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>
        <c:manualLayout>
          <c:layoutTarget val="inner"/>
          <c:xMode val="edge"/>
          <c:yMode val="edge"/>
          <c:x val="0.14068509293481171"/>
          <c:y val="0.26616616616616617"/>
          <c:w val="0.81254619958219509"/>
          <c:h val="0.44778085171785958"/>
        </c:manualLayout>
      </c:layout>
      <c:barChart>
        <c:barDir val="col"/>
        <c:grouping val="clustered"/>
        <c:varyColors val="0"/>
        <c:ser>
          <c:idx val="4"/>
          <c:order val="4"/>
          <c:tx>
            <c:strRef>
              <c:f>'UNIVERSO-MUESTRA CONSULT'!$F$7</c:f>
              <c:strCache>
                <c:ptCount val="1"/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</c:dPt>
          <c:cat>
            <c:strRef>
              <c:f>'UNIVERSO-MUESTRA CONSULT'!$A$8:$A$10</c:f>
              <c:strCache>
                <c:ptCount val="3"/>
                <c:pt idx="1">
                  <c:v>UNIVERSO DE USUARIOS INST INTEGRADOS A LOS CME</c:v>
                </c:pt>
                <c:pt idx="2">
                  <c:v>MUESTRA DE USUARIOS INST. SELECCIONADAS PARA ESTUDIO</c:v>
                </c:pt>
              </c:strCache>
            </c:strRef>
          </c:cat>
          <c:val>
            <c:numRef>
              <c:f>'UNIVERSO-MUESTRA CONSULT'!$F$8:$F$10</c:f>
              <c:numCache>
                <c:formatCode>General</c:formatCode>
                <c:ptCount val="3"/>
                <c:pt idx="1">
                  <c:v>890</c:v>
                </c:pt>
                <c:pt idx="2">
                  <c:v>270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71376336"/>
        <c:axId val="371370456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'UNIVERSO-MUESTRA CONSULT'!$B$7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'UNIVERSO-MUESTRA CONSULT'!$A$8:$A$10</c15:sqref>
                        </c15:formulaRef>
                      </c:ext>
                    </c:extLst>
                    <c:strCache>
                      <c:ptCount val="3"/>
                      <c:pt idx="1">
                        <c:v>UNIVERSO DE USUARIOS INST INTEGRADOS A LOS CME</c:v>
                      </c:pt>
                      <c:pt idx="2">
                        <c:v>MUESTRA DE USUARIOS INST. SELECCIONADAS PARA ESTUDIO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'UNIVERSO-MUESTRA CONSULT'!$B$8:$B$10</c15:sqref>
                        </c15:formulaRef>
                      </c:ext>
                    </c:extLst>
                    <c:numCache>
                      <c:formatCode>General</c:formatCode>
                      <c:ptCount val="3"/>
                    </c:numCache>
                  </c:numRef>
                </c:val>
              </c15:ser>
            </c15:filteredBarSeries>
            <c15:filteredBar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'UNIVERSO-MUESTRA CONSULT'!$C$7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'UNIVERSO-MUESTRA CONSULT'!$A$8:$A$10</c15:sqref>
                        </c15:formulaRef>
                      </c:ext>
                    </c:extLst>
                    <c:strCache>
                      <c:ptCount val="3"/>
                      <c:pt idx="1">
                        <c:v>UNIVERSO DE USUARIOS INST INTEGRADOS A LOS CME</c:v>
                      </c:pt>
                      <c:pt idx="2">
                        <c:v>MUESTRA DE USUARIOS INST. SELECCIONADAS PARA ESTUDIO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'UNIVERSO-MUESTRA CONSULT'!$C$8:$C$10</c15:sqref>
                        </c15:formulaRef>
                      </c:ext>
                    </c:extLst>
                    <c:numCache>
                      <c:formatCode>General</c:formatCode>
                      <c:ptCount val="3"/>
                    </c:numCache>
                  </c:numRef>
                </c:val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'UNIVERSO-MUESTRA CONSULT'!$D$7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'UNIVERSO-MUESTRA CONSULT'!$A$8:$A$10</c15:sqref>
                        </c15:formulaRef>
                      </c:ext>
                    </c:extLst>
                    <c:strCache>
                      <c:ptCount val="3"/>
                      <c:pt idx="1">
                        <c:v>UNIVERSO DE USUARIOS INST INTEGRADOS A LOS CME</c:v>
                      </c:pt>
                      <c:pt idx="2">
                        <c:v>MUESTRA DE USUARIOS INST. SELECCIONADAS PARA ESTUDIO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'UNIVERSO-MUESTRA CONSULT'!$D$8:$D$10</c15:sqref>
                        </c15:formulaRef>
                      </c:ext>
                    </c:extLst>
                    <c:numCache>
                      <c:formatCode>General</c:formatCode>
                      <c:ptCount val="3"/>
                    </c:numCache>
                  </c:numRef>
                </c:val>
              </c15:ser>
            </c15:filteredBarSeries>
            <c15:filteredBar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'UNIVERSO-MUESTRA CONSULT'!$E$7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'UNIVERSO-MUESTRA CONSULT'!$A$8:$A$10</c15:sqref>
                        </c15:formulaRef>
                      </c:ext>
                    </c:extLst>
                    <c:strCache>
                      <c:ptCount val="3"/>
                      <c:pt idx="1">
                        <c:v>UNIVERSO DE USUARIOS INST INTEGRADOS A LOS CME</c:v>
                      </c:pt>
                      <c:pt idx="2">
                        <c:v>MUESTRA DE USUARIOS INST. SELECCIONADAS PARA ESTUDIO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'UNIVERSO-MUESTRA CONSULT'!$E$8:$E$10</c15:sqref>
                        </c15:formulaRef>
                      </c:ext>
                    </c:extLst>
                    <c:numCache>
                      <c:formatCode>General</c:formatCode>
                      <c:ptCount val="3"/>
                    </c:numCache>
                  </c:numRef>
                </c:val>
              </c15:ser>
            </c15:filteredBarSeries>
            <c15:filteredBar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'UNIVERSO-MUESTRA CONSULT'!$G$7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6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'UNIVERSO-MUESTRA CONSULT'!$A$8:$A$10</c15:sqref>
                        </c15:formulaRef>
                      </c:ext>
                    </c:extLst>
                    <c:strCache>
                      <c:ptCount val="3"/>
                      <c:pt idx="1">
                        <c:v>UNIVERSO DE USUARIOS INST INTEGRADOS A LOS CME</c:v>
                      </c:pt>
                      <c:pt idx="2">
                        <c:v>MUESTRA DE USUARIOS INST. SELECCIONADAS PARA ESTUDIO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'UNIVERSO-MUESTRA CONSULT'!$G$8:$G$10</c15:sqref>
                        </c15:formulaRef>
                      </c:ext>
                    </c:extLst>
                    <c:numCache>
                      <c:formatCode>General</c:formatCode>
                      <c:ptCount val="3"/>
                    </c:numCache>
                  </c:numRef>
                </c:val>
              </c15:ser>
            </c15:filteredBarSeries>
          </c:ext>
        </c:extLst>
      </c:barChart>
      <c:catAx>
        <c:axId val="371376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371370456"/>
        <c:crosses val="autoZero"/>
        <c:auto val="1"/>
        <c:lblAlgn val="ctr"/>
        <c:lblOffset val="100"/>
        <c:noMultiLvlLbl val="0"/>
      </c:catAx>
      <c:valAx>
        <c:axId val="3713704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3713763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pPr>
            <a:r>
              <a:rPr lang="es-CR" b="1">
                <a:solidFill>
                  <a:srgbClr val="C00000"/>
                </a:solidFill>
              </a:rPr>
              <a:t>RESUMEN</a:t>
            </a:r>
            <a:r>
              <a:rPr lang="es-CR" b="1" baseline="0">
                <a:solidFill>
                  <a:srgbClr val="C00000"/>
                </a:solidFill>
              </a:rPr>
              <a:t> DE VALORACIÓN DADA POR VARIABLES DE CONSULTA</a:t>
            </a:r>
            <a:endParaRPr lang="es-CR" b="1">
              <a:solidFill>
                <a:srgbClr val="C00000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rgbClr val="C00000"/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Hoja1!$C$18</c:f>
              <c:strCache>
                <c:ptCount val="1"/>
                <c:pt idx="0">
                  <c:v>POSITIVO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Hoja1!$A$19:$B$21</c:f>
              <c:strCache>
                <c:ptCount val="3"/>
                <c:pt idx="0">
                  <c:v>ATENCIÓN DE CALIDAD</c:v>
                </c:pt>
                <c:pt idx="1">
                  <c:v>DEDICACION A LA ORGANIZACIÓN</c:v>
                </c:pt>
                <c:pt idx="2">
                  <c:v>CALIDAD EN LOS SERVICIOS</c:v>
                </c:pt>
              </c:strCache>
            </c:strRef>
          </c:cat>
          <c:val>
            <c:numRef>
              <c:f>Hoja1!$C$19:$C$21</c:f>
              <c:numCache>
                <c:formatCode>0%</c:formatCode>
                <c:ptCount val="3"/>
                <c:pt idx="0">
                  <c:v>0.63</c:v>
                </c:pt>
                <c:pt idx="1">
                  <c:v>0.4</c:v>
                </c:pt>
                <c:pt idx="2">
                  <c:v>0.67</c:v>
                </c:pt>
              </c:numCache>
            </c:numRef>
          </c:val>
        </c:ser>
        <c:ser>
          <c:idx val="1"/>
          <c:order val="1"/>
          <c:tx>
            <c:strRef>
              <c:f>Hoja1!$D$18</c:f>
              <c:strCache>
                <c:ptCount val="1"/>
                <c:pt idx="0">
                  <c:v>NEGATIVO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Hoja1!$A$19:$B$21</c:f>
              <c:strCache>
                <c:ptCount val="3"/>
                <c:pt idx="0">
                  <c:v>ATENCIÓN DE CALIDAD</c:v>
                </c:pt>
                <c:pt idx="1">
                  <c:v>DEDICACION A LA ORGANIZACIÓN</c:v>
                </c:pt>
                <c:pt idx="2">
                  <c:v>CALIDAD EN LOS SERVICIOS</c:v>
                </c:pt>
              </c:strCache>
            </c:strRef>
          </c:cat>
          <c:val>
            <c:numRef>
              <c:f>Hoja1!$D$19:$D$21</c:f>
              <c:numCache>
                <c:formatCode>0%</c:formatCode>
                <c:ptCount val="3"/>
                <c:pt idx="0">
                  <c:v>0.28999999999999998</c:v>
                </c:pt>
                <c:pt idx="1">
                  <c:v>0.57999999999999996</c:v>
                </c:pt>
                <c:pt idx="2">
                  <c:v>0.28000000000000003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71815480"/>
        <c:axId val="371817048"/>
        <c:extLst>
          <c:ext xmlns:c15="http://schemas.microsoft.com/office/drawing/2012/chart" uri="{02D57815-91ED-43cb-92C2-25804820EDAC}">
            <c15:filteredBar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Hoja1!$E$18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Hoja1!$A$19:$B$21</c15:sqref>
                        </c15:formulaRef>
                      </c:ext>
                    </c:extLst>
                    <c:strCache>
                      <c:ptCount val="3"/>
                      <c:pt idx="0">
                        <c:v>ATENCIÓN DE CALIDAD</c:v>
                      </c:pt>
                      <c:pt idx="1">
                        <c:v>DEDICACION A LA ORGANIZACIÓN</c:v>
                      </c:pt>
                      <c:pt idx="2">
                        <c:v>CALIDAD EN LOS SERVICIOS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Hoja1!$E$19:$E$21</c15:sqref>
                        </c15:formulaRef>
                      </c:ext>
                    </c:extLst>
                    <c:numCache>
                      <c:formatCode>General</c:formatCode>
                      <c:ptCount val="3"/>
                    </c:numCache>
                  </c:numRef>
                </c:val>
              </c15:ser>
            </c15:filteredBarSeries>
          </c:ext>
        </c:extLst>
      </c:barChart>
      <c:catAx>
        <c:axId val="3718154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371817048"/>
        <c:crosses val="autoZero"/>
        <c:auto val="1"/>
        <c:lblAlgn val="ctr"/>
        <c:lblOffset val="100"/>
        <c:noMultiLvlLbl val="0"/>
      </c:catAx>
      <c:valAx>
        <c:axId val="3718170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371815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rgbClr val="00B050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0531F4-E698-4B33-BFA9-724B5BB9BBBD}" type="datetimeFigureOut">
              <a:rPr lang="es-ES" smtClean="0"/>
              <a:t>30/09/2019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F35967-A4D0-4382-B193-359443BC05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144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AA3A3-96FA-4319-A229-B13CA7466601}" type="datetimeFigureOut">
              <a:rPr lang="es-ES" smtClean="0"/>
              <a:pPr>
                <a:defRPr/>
              </a:pPr>
              <a:t>30/09/2019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74CDC-DE47-491F-9317-033E8CB4C12B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326F1-7192-40FC-99D0-ABB1640B08A6}" type="datetimeFigureOut">
              <a:rPr lang="es-ES" smtClean="0"/>
              <a:pPr>
                <a:defRPr/>
              </a:pPr>
              <a:t>30/09/2019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85EAF-A24F-4C25-8A86-1F49B6AA6BFF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7D4F0-D668-4461-8489-AAB8BE80BA9A}" type="datetimeFigureOut">
              <a:rPr lang="es-ES" smtClean="0"/>
              <a:pPr>
                <a:defRPr/>
              </a:pPr>
              <a:t>30/09/2019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E5D89-0F8B-481D-BF38-12967F2B6051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AC121-C2BC-40D6-A06D-99B21F9A1F73}" type="datetimeFigureOut">
              <a:rPr lang="es-ES" smtClean="0"/>
              <a:pPr>
                <a:defRPr/>
              </a:pPr>
              <a:t>30/09/2019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1233C-7B1F-4738-8884-EA016BD0E549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AA365-378C-4D46-B6CA-64ABF71F235F}" type="datetimeFigureOut">
              <a:rPr lang="es-ES" smtClean="0"/>
              <a:pPr>
                <a:defRPr/>
              </a:pPr>
              <a:t>30/09/2019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E5668-0CB2-400B-A2ED-B9C2119F06F1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57806-9ADA-47AE-A8D7-71C0B022A092}" type="datetimeFigureOut">
              <a:rPr lang="es-ES" smtClean="0"/>
              <a:pPr>
                <a:defRPr/>
              </a:pPr>
              <a:t>30/09/2019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2D453-62F4-4560-9E96-3DD8C7FF9D79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46B3A-65CB-4200-A369-C26D51B3E30A}" type="datetimeFigureOut">
              <a:rPr lang="es-ES" smtClean="0"/>
              <a:pPr>
                <a:defRPr/>
              </a:pPr>
              <a:t>30/09/2019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AD3B0-A948-4BAB-A273-1EF570443281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17421-7848-4ACC-B67E-107D859A6E3B}" type="datetimeFigureOut">
              <a:rPr lang="es-ES" smtClean="0"/>
              <a:pPr>
                <a:defRPr/>
              </a:pPr>
              <a:t>30/09/2019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ADBA4-614C-4189-9C66-85445B8F1F85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61812-BD73-4B57-A248-268AB28BC4AC}" type="datetimeFigureOut">
              <a:rPr lang="es-ES" smtClean="0"/>
              <a:pPr>
                <a:defRPr/>
              </a:pPr>
              <a:t>30/09/2019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D080E-2452-4511-9FA7-86F769328CB7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43C89-862A-4613-AD1E-EE9D520CAB41}" type="datetimeFigureOut">
              <a:rPr lang="es-ES" smtClean="0"/>
              <a:pPr>
                <a:defRPr/>
              </a:pPr>
              <a:t>30/09/2019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98FA4-CAE3-4BC7-98C0-C61704F1A3A8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74AEC-075E-4E98-B675-5B482A378E90}" type="datetimeFigureOut">
              <a:rPr lang="es-ES" smtClean="0"/>
              <a:pPr>
                <a:defRPr/>
              </a:pPr>
              <a:t>30/09/2019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EF3E0-EC90-4B62-93C1-0A89CB2496AE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B4EAC4A-703D-4E3C-8D39-3782C57B6EDD}" type="datetimeFigureOut">
              <a:rPr lang="es-ES" smtClean="0"/>
              <a:pPr>
                <a:defRPr/>
              </a:pPr>
              <a:t>30/09/2019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CDBC6AB-747B-446D-A32D-F0FF03EDEAE1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1.xml"/><Relationship Id="rId6" Type="http://schemas.openxmlformats.org/officeDocument/2006/relationships/image" Target="../media/image3.png"/><Relationship Id="rId5" Type="http://schemas.openxmlformats.org/officeDocument/2006/relationships/chart" Target="../charts/chart3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2.xml"/><Relationship Id="rId5" Type="http://schemas.openxmlformats.org/officeDocument/2006/relationships/image" Target="../media/image3.png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3.xml"/><Relationship Id="rId5" Type="http://schemas.openxmlformats.org/officeDocument/2006/relationships/image" Target="../media/image3.png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4.xml"/><Relationship Id="rId5" Type="http://schemas.openxmlformats.org/officeDocument/2006/relationships/image" Target="../media/image3.png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5.xml"/><Relationship Id="rId5" Type="http://schemas.openxmlformats.org/officeDocument/2006/relationships/image" Target="../media/image3.png"/><Relationship Id="rId4" Type="http://schemas.openxmlformats.org/officeDocument/2006/relationships/image" Target="../media/image1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6.xml"/><Relationship Id="rId5" Type="http://schemas.openxmlformats.org/officeDocument/2006/relationships/image" Target="../media/image3.png"/><Relationship Id="rId4" Type="http://schemas.openxmlformats.org/officeDocument/2006/relationships/image" Target="../media/image17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7.xml"/><Relationship Id="rId5" Type="http://schemas.openxmlformats.org/officeDocument/2006/relationships/image" Target="../media/image3.png"/><Relationship Id="rId4" Type="http://schemas.openxmlformats.org/officeDocument/2006/relationships/image" Target="../media/image1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Relationship Id="rId5" Type="http://schemas.openxmlformats.org/officeDocument/2006/relationships/image" Target="../media/image3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Relationship Id="rId5" Type="http://schemas.openxmlformats.org/officeDocument/2006/relationships/image" Target="../media/image3.pn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4.xml"/><Relationship Id="rId5" Type="http://schemas.openxmlformats.org/officeDocument/2006/relationships/image" Target="../media/image3.pn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5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7.xml"/><Relationship Id="rId5" Type="http://schemas.openxmlformats.org/officeDocument/2006/relationships/image" Target="../media/image3.pn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8.xml"/><Relationship Id="rId5" Type="http://schemas.openxmlformats.org/officeDocument/2006/relationships/image" Target="../media/image3.pn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9.xml"/><Relationship Id="rId5" Type="http://schemas.openxmlformats.org/officeDocument/2006/relationships/image" Target="../media/image3.pn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0.xml"/><Relationship Id="rId5" Type="http://schemas.openxmlformats.org/officeDocument/2006/relationships/image" Target="../media/image3.pn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3" name="16 Grupo"/>
          <p:cNvGrpSpPr>
            <a:grpSpLocks/>
          </p:cNvGrpSpPr>
          <p:nvPr/>
        </p:nvGrpSpPr>
        <p:grpSpPr bwMode="auto">
          <a:xfrm>
            <a:off x="0" y="-2999"/>
            <a:ext cx="9390925" cy="6858003"/>
            <a:chOff x="-98292" y="-3"/>
            <a:chExt cx="9242294" cy="6858004"/>
          </a:xfrm>
        </p:grpSpPr>
        <p:sp>
          <p:nvSpPr>
            <p:cNvPr id="7" name="6 Rectángulo"/>
            <p:cNvSpPr/>
            <p:nvPr/>
          </p:nvSpPr>
          <p:spPr>
            <a:xfrm>
              <a:off x="-95243" y="-3"/>
              <a:ext cx="9239243" cy="685800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CO"/>
            </a:p>
          </p:txBody>
        </p:sp>
        <p:sp>
          <p:nvSpPr>
            <p:cNvPr id="2056" name="AutoShape 2"/>
            <p:cNvSpPr>
              <a:spLocks/>
            </p:cNvSpPr>
            <p:nvPr/>
          </p:nvSpPr>
          <p:spPr bwMode="auto">
            <a:xfrm rot="16200000">
              <a:off x="4201396" y="-4299691"/>
              <a:ext cx="642918" cy="9242294"/>
            </a:xfrm>
            <a:prstGeom prst="roundRect">
              <a:avLst>
                <a:gd name="adj" fmla="val 9514"/>
              </a:avLst>
            </a:prstGeom>
            <a:solidFill>
              <a:schemeClr val="tx2">
                <a:lumMod val="20000"/>
                <a:lumOff val="80000"/>
              </a:schemeClr>
            </a:solidFill>
            <a:ln w="25400">
              <a:solidFill>
                <a:srgbClr val="8B9268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s-CO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057" name="AutoShape 2"/>
            <p:cNvSpPr>
              <a:spLocks/>
            </p:cNvSpPr>
            <p:nvPr/>
          </p:nvSpPr>
          <p:spPr bwMode="auto">
            <a:xfrm>
              <a:off x="-87687" y="419682"/>
              <a:ext cx="1269540" cy="3338799"/>
            </a:xfrm>
            <a:prstGeom prst="roundRect">
              <a:avLst>
                <a:gd name="adj" fmla="val 18069"/>
              </a:avLst>
            </a:prstGeom>
            <a:solidFill>
              <a:schemeClr val="tx2">
                <a:lumMod val="20000"/>
                <a:lumOff val="80000"/>
              </a:schemeClr>
            </a:solidFill>
            <a:ln w="254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s-CO">
                <a:latin typeface="Calibri" pitchFamily="34" charset="0"/>
              </a:endParaRPr>
            </a:p>
          </p:txBody>
        </p:sp>
        <p:sp>
          <p:nvSpPr>
            <p:cNvPr id="10" name="9 Rectángulo redondeado"/>
            <p:cNvSpPr/>
            <p:nvPr/>
          </p:nvSpPr>
          <p:spPr>
            <a:xfrm>
              <a:off x="149247" y="335652"/>
              <a:ext cx="8751738" cy="6522349"/>
            </a:xfrm>
            <a:prstGeom prst="round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CO"/>
            </a:p>
          </p:txBody>
        </p:sp>
      </p:grpSp>
      <p:sp>
        <p:nvSpPr>
          <p:cNvPr id="2051" name="1 Título"/>
          <p:cNvSpPr>
            <a:spLocks noGrp="1"/>
          </p:cNvSpPr>
          <p:nvPr>
            <p:ph type="ctrTitle"/>
          </p:nvPr>
        </p:nvSpPr>
        <p:spPr>
          <a:xfrm>
            <a:off x="635598" y="3108704"/>
            <a:ext cx="7846640" cy="891530"/>
          </a:xfrm>
        </p:spPr>
        <p:txBody>
          <a:bodyPr/>
          <a:lstStyle/>
          <a:p>
            <a:r>
              <a:rPr lang="es-CO" sz="2400" b="1" dirty="0" smtClean="0">
                <a:solidFill>
                  <a:schemeClr val="accent5">
                    <a:lumMod val="75000"/>
                  </a:schemeClr>
                </a:solidFill>
              </a:rPr>
              <a:t>Contraloría de Servicios</a:t>
            </a:r>
            <a:br>
              <a:rPr lang="es-CO" sz="24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s-CO" sz="2400" b="1" i="1" dirty="0"/>
              <a:t/>
            </a:r>
            <a:br>
              <a:rPr lang="es-CO" sz="2400" b="1" i="1" dirty="0"/>
            </a:br>
            <a:r>
              <a:rPr lang="es-CO" sz="3200" b="1" dirty="0" smtClean="0">
                <a:solidFill>
                  <a:schemeClr val="accent5"/>
                </a:solidFill>
                <a:latin typeface="Arial Narrow" panose="020B0606020202030204" pitchFamily="34" charset="0"/>
              </a:rPr>
              <a:t>ESTUDIO DE PERCEPCION SOBRE SATISFACCION DEL USUARIO </a:t>
            </a:r>
            <a:br>
              <a:rPr lang="es-CO" sz="3200" b="1" dirty="0" smtClean="0">
                <a:solidFill>
                  <a:schemeClr val="accent5"/>
                </a:solidFill>
                <a:latin typeface="Arial Narrow" panose="020B0606020202030204" pitchFamily="34" charset="0"/>
              </a:rPr>
            </a:br>
            <a:r>
              <a:rPr lang="es-CO" sz="3200" dirty="0" smtClean="0"/>
              <a:t/>
            </a:r>
            <a:br>
              <a:rPr lang="es-CO" sz="3200" dirty="0" smtClean="0"/>
            </a:br>
            <a:r>
              <a:rPr lang="es-CO" sz="3600" dirty="0" smtClean="0"/>
              <a:t/>
            </a:r>
            <a:br>
              <a:rPr lang="es-CO" sz="3600" dirty="0" smtClean="0"/>
            </a:br>
            <a:r>
              <a:rPr lang="es-CO" sz="2400" b="1" dirty="0" smtClean="0">
                <a:solidFill>
                  <a:schemeClr val="accent6">
                    <a:lumMod val="75000"/>
                  </a:schemeClr>
                </a:solidFill>
              </a:rPr>
              <a:t>APLICADO A COMITES MUNICIPALES DE EMERGENCIA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1488595" y="-5423"/>
            <a:ext cx="59046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tx2">
                    <a:lumMod val="75000"/>
                  </a:schemeClr>
                </a:solidFill>
              </a:rPr>
              <a:t>PRESIDENCIA DE LA REPUBLICA</a:t>
            </a:r>
          </a:p>
          <a:p>
            <a:pPr algn="ctr"/>
            <a:endParaRPr lang="es-ES" sz="1400" b="1" dirty="0"/>
          </a:p>
          <a:p>
            <a:pPr algn="ctr"/>
            <a:r>
              <a:rPr lang="es-ES" sz="1400" b="1" dirty="0" smtClean="0">
                <a:solidFill>
                  <a:schemeClr val="tx2">
                    <a:lumMod val="75000"/>
                  </a:schemeClr>
                </a:solidFill>
              </a:rPr>
              <a:t>COMISION NACIONAL DE PREVENCIÒN DE RIESGOS Y ATENCIÒN DE EMERGENCIAS</a:t>
            </a:r>
            <a:endParaRPr lang="es-ES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3" name="Imagen 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18" y="27520"/>
            <a:ext cx="625739" cy="573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Imagen 13" descr="I:\Archivos Comunes\CONTRALORÍA DE SERVICIOS GESTION HASTA EL 31-03-2014\Logo Contraloría de Servicios\Contraloría de servicios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8464" y="0"/>
            <a:ext cx="622996" cy="6176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50958"/>
            <a:ext cx="9390923" cy="29622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3" name="16 Grupo"/>
          <p:cNvGrpSpPr>
            <a:grpSpLocks/>
          </p:cNvGrpSpPr>
          <p:nvPr/>
        </p:nvGrpSpPr>
        <p:grpSpPr bwMode="auto">
          <a:xfrm>
            <a:off x="0" y="-2999"/>
            <a:ext cx="9390925" cy="6858003"/>
            <a:chOff x="-98292" y="-3"/>
            <a:chExt cx="9242294" cy="6858004"/>
          </a:xfrm>
        </p:grpSpPr>
        <p:sp>
          <p:nvSpPr>
            <p:cNvPr id="7" name="6 Rectángulo"/>
            <p:cNvSpPr/>
            <p:nvPr/>
          </p:nvSpPr>
          <p:spPr>
            <a:xfrm>
              <a:off x="-95243" y="-3"/>
              <a:ext cx="9239243" cy="685800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CO"/>
            </a:p>
          </p:txBody>
        </p:sp>
        <p:sp>
          <p:nvSpPr>
            <p:cNvPr id="2056" name="AutoShape 2"/>
            <p:cNvSpPr>
              <a:spLocks/>
            </p:cNvSpPr>
            <p:nvPr/>
          </p:nvSpPr>
          <p:spPr bwMode="auto">
            <a:xfrm rot="16200000">
              <a:off x="4201396" y="-4299690"/>
              <a:ext cx="642918" cy="9242294"/>
            </a:xfrm>
            <a:prstGeom prst="roundRect">
              <a:avLst>
                <a:gd name="adj" fmla="val 9514"/>
              </a:avLst>
            </a:prstGeom>
            <a:solidFill>
              <a:schemeClr val="tx2">
                <a:lumMod val="20000"/>
                <a:lumOff val="80000"/>
              </a:schemeClr>
            </a:solidFill>
            <a:ln w="25400">
              <a:solidFill>
                <a:srgbClr val="8B9268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s-CO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057" name="AutoShape 2"/>
            <p:cNvSpPr>
              <a:spLocks/>
            </p:cNvSpPr>
            <p:nvPr/>
          </p:nvSpPr>
          <p:spPr bwMode="auto">
            <a:xfrm>
              <a:off x="-98292" y="2996"/>
              <a:ext cx="1269540" cy="3239407"/>
            </a:xfrm>
            <a:prstGeom prst="roundRect">
              <a:avLst>
                <a:gd name="adj" fmla="val 18069"/>
              </a:avLst>
            </a:prstGeom>
            <a:solidFill>
              <a:schemeClr val="tx2">
                <a:lumMod val="20000"/>
                <a:lumOff val="80000"/>
              </a:schemeClr>
            </a:solidFill>
            <a:ln w="254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s-CO">
                <a:latin typeface="Calibri" pitchFamily="34" charset="0"/>
              </a:endParaRPr>
            </a:p>
          </p:txBody>
        </p:sp>
        <p:sp>
          <p:nvSpPr>
            <p:cNvPr id="10" name="9 Rectángulo redondeado"/>
            <p:cNvSpPr/>
            <p:nvPr/>
          </p:nvSpPr>
          <p:spPr>
            <a:xfrm>
              <a:off x="7511" y="263644"/>
              <a:ext cx="9000277" cy="6594357"/>
            </a:xfrm>
            <a:prstGeom prst="round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CO"/>
            </a:p>
          </p:txBody>
        </p:sp>
      </p:grpSp>
      <p:sp>
        <p:nvSpPr>
          <p:cNvPr id="2" name="CuadroTexto 1"/>
          <p:cNvSpPr txBox="1"/>
          <p:nvPr/>
        </p:nvSpPr>
        <p:spPr>
          <a:xfrm>
            <a:off x="1731215" y="-2999"/>
            <a:ext cx="5904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tx2"/>
                </a:solidFill>
              </a:rPr>
              <a:t>COMISION NACIONAL DE PREVENCIÒN DE RIESGOS Y ATENCIÒN DE EMERGENCIAS</a:t>
            </a:r>
            <a:endParaRPr lang="es-ES" sz="1400" b="1" dirty="0">
              <a:solidFill>
                <a:schemeClr val="tx2"/>
              </a:solidFill>
            </a:endParaRPr>
          </a:p>
        </p:txBody>
      </p:sp>
      <p:pic>
        <p:nvPicPr>
          <p:cNvPr id="13" name="Imagen 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3" y="117151"/>
            <a:ext cx="439494" cy="403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Imagen 13" descr="I:\Archivos Comunes\CONTRALORÍA DE SERVICIOS GESTION HASTA EL 31-03-2014\Logo Contraloría de Servicios\Contraloría de servicios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0786" y="125818"/>
            <a:ext cx="436140" cy="39503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6" name="Gráfico 15"/>
          <p:cNvGraphicFramePr/>
          <p:nvPr>
            <p:extLst>
              <p:ext uri="{D42A27DB-BD31-4B8C-83A1-F6EECF244321}">
                <p14:modId xmlns:p14="http://schemas.microsoft.com/office/powerpoint/2010/main" val="2293608713"/>
              </p:ext>
            </p:extLst>
          </p:nvPr>
        </p:nvGraphicFramePr>
        <p:xfrm>
          <a:off x="1802130" y="1737622"/>
          <a:ext cx="5539740" cy="3491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5" name="Imagen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7224"/>
            <a:ext cx="9414760" cy="296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3302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11 Grupo"/>
          <p:cNvGrpSpPr>
            <a:grpSpLocks/>
          </p:cNvGrpSpPr>
          <p:nvPr/>
        </p:nvGrpSpPr>
        <p:grpSpPr bwMode="auto">
          <a:xfrm>
            <a:off x="0" y="-2999"/>
            <a:ext cx="9390925" cy="6858003"/>
            <a:chOff x="-98292" y="-3"/>
            <a:chExt cx="9242294" cy="6858004"/>
          </a:xfrm>
        </p:grpSpPr>
        <p:grpSp>
          <p:nvGrpSpPr>
            <p:cNvPr id="2053" name="16 Grupo"/>
            <p:cNvGrpSpPr>
              <a:grpSpLocks/>
            </p:cNvGrpSpPr>
            <p:nvPr/>
          </p:nvGrpSpPr>
          <p:grpSpPr bwMode="auto">
            <a:xfrm>
              <a:off x="-98292" y="-3"/>
              <a:ext cx="9242294" cy="6858004"/>
              <a:chOff x="-98292" y="-3"/>
              <a:chExt cx="9242294" cy="6858004"/>
            </a:xfrm>
          </p:grpSpPr>
          <p:sp>
            <p:nvSpPr>
              <p:cNvPr id="7" name="6 Rectángulo"/>
              <p:cNvSpPr/>
              <p:nvPr/>
            </p:nvSpPr>
            <p:spPr>
              <a:xfrm>
                <a:off x="-95243" y="-3"/>
                <a:ext cx="9239243" cy="6858004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s-CO"/>
              </a:p>
            </p:txBody>
          </p:sp>
          <p:sp>
            <p:nvSpPr>
              <p:cNvPr id="2056" name="AutoShape 2"/>
              <p:cNvSpPr>
                <a:spLocks/>
              </p:cNvSpPr>
              <p:nvPr/>
            </p:nvSpPr>
            <p:spPr bwMode="auto">
              <a:xfrm rot="16200000">
                <a:off x="4201396" y="-4299690"/>
                <a:ext cx="642918" cy="9242294"/>
              </a:xfrm>
              <a:prstGeom prst="roundRect">
                <a:avLst>
                  <a:gd name="adj" fmla="val 9514"/>
                </a:avLst>
              </a:prstGeom>
              <a:solidFill>
                <a:schemeClr val="tx2">
                  <a:lumMod val="20000"/>
                  <a:lumOff val="80000"/>
                </a:schemeClr>
              </a:solidFill>
              <a:ln w="25400">
                <a:solidFill>
                  <a:srgbClr val="8B9268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es-CO">
                  <a:solidFill>
                    <a:schemeClr val="accent6">
                      <a:lumMod val="75000"/>
                    </a:schemeClr>
                  </a:solidFill>
                  <a:latin typeface="Calibri" pitchFamily="34" charset="0"/>
                </a:endParaRPr>
              </a:p>
            </p:txBody>
          </p:sp>
          <p:sp>
            <p:nvSpPr>
              <p:cNvPr id="2057" name="AutoShape 2"/>
              <p:cNvSpPr>
                <a:spLocks/>
              </p:cNvSpPr>
              <p:nvPr/>
            </p:nvSpPr>
            <p:spPr bwMode="auto">
              <a:xfrm>
                <a:off x="-98292" y="2584"/>
                <a:ext cx="1269540" cy="3239819"/>
              </a:xfrm>
              <a:prstGeom prst="roundRect">
                <a:avLst>
                  <a:gd name="adj" fmla="val 18069"/>
                </a:avLst>
              </a:prstGeom>
              <a:solidFill>
                <a:schemeClr val="tx2">
                  <a:lumMod val="20000"/>
                  <a:lumOff val="80000"/>
                </a:schemeClr>
              </a:solidFill>
              <a:ln w="25400">
                <a:noFill/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es-CO">
                  <a:latin typeface="Calibri" pitchFamily="34" charset="0"/>
                </a:endParaRPr>
              </a:p>
            </p:txBody>
          </p:sp>
          <p:sp>
            <p:nvSpPr>
              <p:cNvPr id="10" name="9 Rectángulo redondeado"/>
              <p:cNvSpPr/>
              <p:nvPr/>
            </p:nvSpPr>
            <p:spPr>
              <a:xfrm>
                <a:off x="7511" y="263643"/>
                <a:ext cx="9000277" cy="6399544"/>
              </a:xfrm>
              <a:prstGeom prst="round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s-CO"/>
              </a:p>
            </p:txBody>
          </p:sp>
        </p:grpSp>
        <p:sp>
          <p:nvSpPr>
            <p:cNvPr id="6" name="5 CuadroTexto"/>
            <p:cNvSpPr txBox="1"/>
            <p:nvPr/>
          </p:nvSpPr>
          <p:spPr>
            <a:xfrm>
              <a:off x="5429250" y="5929314"/>
              <a:ext cx="3500438" cy="36988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CO" dirty="0">
                  <a:solidFill>
                    <a:schemeClr val="bg1">
                      <a:lumMod val="75000"/>
                    </a:schemeClr>
                  </a:solidFill>
                  <a:latin typeface="+mn-lt"/>
                  <a:cs typeface="+mn-cs"/>
                </a:rPr>
                <a:t>1</a:t>
              </a:r>
            </a:p>
          </p:txBody>
        </p:sp>
      </p:grpSp>
      <p:sp>
        <p:nvSpPr>
          <p:cNvPr id="2" name="CuadroTexto 1"/>
          <p:cNvSpPr txBox="1"/>
          <p:nvPr/>
        </p:nvSpPr>
        <p:spPr>
          <a:xfrm>
            <a:off x="1742846" y="-17163"/>
            <a:ext cx="5904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tx2"/>
                </a:solidFill>
              </a:rPr>
              <a:t>COMISION NACIONAL DE PREVENCIÒN DE RIESGOS Y ATENCIÒN DE EMERGENCIAS</a:t>
            </a:r>
            <a:endParaRPr lang="es-ES" sz="1400" b="1" dirty="0">
              <a:solidFill>
                <a:schemeClr val="tx2"/>
              </a:solidFill>
            </a:endParaRPr>
          </a:p>
        </p:txBody>
      </p:sp>
      <p:pic>
        <p:nvPicPr>
          <p:cNvPr id="13" name="Imagen 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46" y="65833"/>
            <a:ext cx="516964" cy="474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Imagen 13" descr="I:\Archivos Comunes\CONTRALORÍA DE SERVICIOS GESTION HASTA EL 31-03-2014\Logo Contraloría de Servicios\Contraloría de servicios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4970" y="118385"/>
            <a:ext cx="418446" cy="382408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1289737"/>
              </p:ext>
            </p:extLst>
          </p:nvPr>
        </p:nvGraphicFramePr>
        <p:xfrm>
          <a:off x="323528" y="1087192"/>
          <a:ext cx="8784975" cy="55435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66056"/>
                <a:gridCol w="3017742"/>
                <a:gridCol w="3901177"/>
              </a:tblGrid>
              <a:tr h="5521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Arial Narrow" panose="020B0606020202030204" pitchFamily="34" charset="0"/>
                        </a:rPr>
                        <a:t>Variables Planteadas para Realizar el Estudio de Percepción</a:t>
                      </a:r>
                      <a:endParaRPr lang="es-ES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0" marR="586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Arial Narrow" panose="020B0606020202030204" pitchFamily="34" charset="0"/>
                        </a:rPr>
                        <a:t>Desglose de lo Consultado Según las Variables.</a:t>
                      </a:r>
                      <a:endParaRPr lang="es-ES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0" marR="586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Arial Narrow" panose="020B0606020202030204" pitchFamily="34" charset="0"/>
                        </a:rPr>
                        <a:t>Algunas Observaciones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  <a:latin typeface="Arial Narrow" panose="020B0606020202030204" pitchFamily="34" charset="0"/>
                        </a:rPr>
                        <a:t>Concluyentes de </a:t>
                      </a:r>
                      <a:r>
                        <a:rPr lang="es-ES" sz="1400" dirty="0">
                          <a:effectLst/>
                          <a:latin typeface="Arial Narrow" panose="020B0606020202030204" pitchFamily="34" charset="0"/>
                        </a:rPr>
                        <a:t>lo Consultado</a:t>
                      </a:r>
                      <a:endParaRPr lang="es-ES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0" marR="58690" marT="0" marB="0"/>
                </a:tc>
              </a:tr>
              <a:tr h="230888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FFC000"/>
                          </a:solidFill>
                          <a:effectLst/>
                          <a:latin typeface="Arial Narrow" panose="020B0606020202030204" pitchFamily="34" charset="0"/>
                        </a:rPr>
                        <a:t>Atención de calidad</a:t>
                      </a:r>
                      <a:r>
                        <a:rPr lang="es-ES" sz="1200" dirty="0">
                          <a:effectLst/>
                          <a:latin typeface="Arial Narrow" panose="020B0606020202030204" pitchFamily="34" charset="0"/>
                        </a:rPr>
                        <a:t> (Relación con la CNE,  cantidad, frecuencia  y calidad de visitas )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ES" sz="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0" marR="586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1-</a:t>
                      </a:r>
                      <a:r>
                        <a:rPr lang="es-ES" sz="11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Atenciòn de la CNE  a instituciones públicas.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2.-</a:t>
                      </a:r>
                      <a:r>
                        <a:rPr lang="es-ES" sz="11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Asesorìa e interés de la CNE en la preparación del CME.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r>
                        <a:rPr lang="es-ES" sz="1100" b="1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.-</a:t>
                      </a:r>
                      <a:r>
                        <a:rPr lang="es-ES" sz="11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Relaciòn </a:t>
                      </a:r>
                      <a:r>
                        <a:rPr lang="es-ES" sz="11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Institución vs CME.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r>
                        <a:rPr lang="es-ES" sz="1100" b="1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.-</a:t>
                      </a:r>
                      <a:r>
                        <a:rPr lang="es-ES" sz="11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Relaciòn </a:t>
                      </a:r>
                      <a:r>
                        <a:rPr lang="es-ES" sz="11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entre CME y CNE.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  <a:r>
                        <a:rPr lang="es-ES" sz="1100" b="1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.-</a:t>
                      </a:r>
                      <a:r>
                        <a:rPr lang="es-ES" sz="11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Actuaciònes </a:t>
                      </a:r>
                      <a:r>
                        <a:rPr lang="es-ES" sz="11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que realiza la CNE en los CME e Instituciones públicas en prevención y preparativos.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  <a:r>
                        <a:rPr lang="es-ES" sz="1100" b="1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.-</a:t>
                      </a:r>
                      <a:r>
                        <a:rPr lang="es-ES" sz="11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Apoyo </a:t>
                      </a:r>
                      <a:r>
                        <a:rPr lang="es-ES" sz="11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en organizaciones, capacitación y asesoría por parte de la CNE.</a:t>
                      </a:r>
                      <a:endParaRPr lang="es-ES" sz="11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0" marR="586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chemeClr val="accent5"/>
                          </a:solidFill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  <a:r>
                        <a:rPr lang="es-ES" sz="1100" b="1" u="sng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Se ubica </a:t>
                      </a:r>
                      <a:r>
                        <a:rPr lang="es-ES" sz="1100" b="1" dirty="0">
                          <a:solidFill>
                            <a:schemeClr val="accent5"/>
                          </a:solidFill>
                          <a:effectLst/>
                          <a:latin typeface="Arial Narrow" panose="020B0606020202030204" pitchFamily="34" charset="0"/>
                        </a:rPr>
                        <a:t>la relación entre la CNE y los CME </a:t>
                      </a:r>
                      <a:r>
                        <a:rPr lang="es-ES" sz="1100" b="1" u="sng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parámetros positivos</a:t>
                      </a:r>
                      <a:r>
                        <a:rPr lang="es-ES" sz="1100" b="1" dirty="0">
                          <a:solidFill>
                            <a:schemeClr val="accent5"/>
                          </a:solidFill>
                          <a:effectLst/>
                          <a:latin typeface="Arial Narrow" panose="020B0606020202030204" pitchFamily="34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chemeClr val="accent5"/>
                          </a:solidFill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  <a:r>
                        <a:rPr lang="es-ES" sz="1100" b="1" u="sng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Se califica </a:t>
                      </a:r>
                      <a:r>
                        <a:rPr lang="es-ES" sz="1100" b="1" dirty="0">
                          <a:solidFill>
                            <a:schemeClr val="accent5"/>
                          </a:solidFill>
                          <a:effectLst/>
                          <a:latin typeface="Arial Narrow" panose="020B0606020202030204" pitchFamily="34" charset="0"/>
                        </a:rPr>
                        <a:t>relación y apoyo que provoca la CNE entre las instituciones y el CME, dentro de una </a:t>
                      </a:r>
                      <a:r>
                        <a:rPr lang="es-ES" sz="1100" b="1" u="sng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generalidad positiva</a:t>
                      </a:r>
                      <a:r>
                        <a:rPr lang="es-ES" sz="1100" b="1" dirty="0">
                          <a:solidFill>
                            <a:schemeClr val="accent5"/>
                          </a:solidFill>
                          <a:effectLst/>
                          <a:latin typeface="Arial Narrow" panose="020B0606020202030204" pitchFamily="34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chemeClr val="accent5"/>
                          </a:solidFill>
                          <a:effectLst/>
                          <a:latin typeface="Arial Narrow" panose="020B0606020202030204" pitchFamily="34" charset="0"/>
                        </a:rPr>
                        <a:t>-Los </a:t>
                      </a:r>
                      <a:r>
                        <a:rPr lang="es-ES" sz="1100" b="1" u="sng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procesos de asesoría </a:t>
                      </a:r>
                      <a:r>
                        <a:rPr lang="es-ES" sz="1100" b="1" dirty="0">
                          <a:solidFill>
                            <a:schemeClr val="accent5"/>
                          </a:solidFill>
                          <a:effectLst/>
                          <a:latin typeface="Arial Narrow" panose="020B0606020202030204" pitchFamily="34" charset="0"/>
                        </a:rPr>
                        <a:t>y preparación se consideran dentro del </a:t>
                      </a:r>
                      <a:r>
                        <a:rPr lang="es-ES" sz="1100" b="1" u="sng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nivel puramente básico</a:t>
                      </a:r>
                      <a:r>
                        <a:rPr lang="es-ES" sz="1100" b="1" dirty="0">
                          <a:solidFill>
                            <a:schemeClr val="accent5"/>
                          </a:solidFill>
                          <a:effectLst/>
                          <a:latin typeface="Arial Narrow" panose="020B0606020202030204" pitchFamily="34" charset="0"/>
                        </a:rPr>
                        <a:t>. 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chemeClr val="accent5"/>
                          </a:solidFill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  <a:r>
                        <a:rPr lang="es-ES" sz="1100" b="1" u="sng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Relación </a:t>
                      </a:r>
                      <a:r>
                        <a:rPr lang="es-ES" sz="1100" b="1" dirty="0">
                          <a:solidFill>
                            <a:schemeClr val="accent5"/>
                          </a:solidFill>
                          <a:effectLst/>
                          <a:latin typeface="Arial Narrow" panose="020B0606020202030204" pitchFamily="34" charset="0"/>
                        </a:rPr>
                        <a:t>de la CNE y atención de las instituciones por separado, es de </a:t>
                      </a:r>
                      <a:r>
                        <a:rPr lang="es-ES" sz="1100" b="1" u="sng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nivel básico</a:t>
                      </a:r>
                      <a:r>
                        <a:rPr lang="es-ES" sz="1100" b="1" dirty="0">
                          <a:solidFill>
                            <a:schemeClr val="accent5"/>
                          </a:solidFill>
                          <a:effectLst/>
                          <a:latin typeface="Arial Narrow" panose="020B0606020202030204" pitchFamily="34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0" marR="58690" marT="0" marB="0"/>
                </a:tc>
              </a:tr>
              <a:tr h="246683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FFC000"/>
                          </a:solidFill>
                          <a:effectLst/>
                          <a:latin typeface="Arial Narrow" panose="020B0606020202030204" pitchFamily="34" charset="0"/>
                        </a:rPr>
                        <a:t>Dedicación a la Organización </a:t>
                      </a:r>
                      <a:r>
                        <a:rPr lang="es-ES" sz="1200" dirty="0">
                          <a:effectLst/>
                          <a:latin typeface="Arial Narrow" panose="020B0606020202030204" pitchFamily="34" charset="0"/>
                        </a:rPr>
                        <a:t>(relación entre miembros del CME y proyección hacia su entorno, con dirección y asesoría adecuada de la CNE)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ES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0" marR="586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r>
                        <a:rPr lang="es-ES" sz="1100" b="1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.-</a:t>
                      </a:r>
                      <a:r>
                        <a:rPr lang="es-ES" sz="11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Organizaciòn </a:t>
                      </a:r>
                      <a:r>
                        <a:rPr lang="es-ES" sz="11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de la Institución en la zona.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  <a:r>
                        <a:rPr lang="es-ES" sz="1100" b="1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.-</a:t>
                      </a:r>
                      <a:r>
                        <a:rPr lang="es-ES" sz="11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Calidad </a:t>
                      </a:r>
                      <a:r>
                        <a:rPr lang="es-ES" sz="11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de servicio de la CNE a instituciones y al CME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  <a:r>
                        <a:rPr lang="es-ES" sz="1100" b="1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.-</a:t>
                      </a:r>
                      <a:r>
                        <a:rPr lang="es-ES" sz="11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Trabajo </a:t>
                      </a:r>
                      <a:r>
                        <a:rPr lang="es-ES" sz="11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del CME hacia las comunidades.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  <a:r>
                        <a:rPr lang="es-ES" sz="1100" b="1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.-</a:t>
                      </a:r>
                      <a:r>
                        <a:rPr lang="es-ES" sz="11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Apoyo </a:t>
                      </a:r>
                      <a:r>
                        <a:rPr lang="es-ES" sz="11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del CME en instituciones para evitar efectos de los desastres en la comunidad.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  <a:r>
                        <a:rPr lang="es-ES" sz="1100" b="1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.-</a:t>
                      </a:r>
                      <a:r>
                        <a:rPr lang="es-ES" sz="11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Trabajo </a:t>
                      </a:r>
                      <a:r>
                        <a:rPr lang="es-ES" sz="11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del funcionario de CNE en el CME y en las comunidades.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  <a:r>
                        <a:rPr lang="es-ES" sz="1100" b="1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.-</a:t>
                      </a:r>
                      <a:r>
                        <a:rPr lang="es-ES" sz="11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Suficiencia </a:t>
                      </a:r>
                      <a:r>
                        <a:rPr lang="es-ES" sz="11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del trabajo del CME e instituciones para atender con eficiencia emergencias o desastres.</a:t>
                      </a:r>
                      <a:endParaRPr lang="es-ES" sz="11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0" marR="586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 smtClean="0">
                          <a:effectLst/>
                        </a:rPr>
                        <a:t>- </a:t>
                      </a:r>
                      <a:r>
                        <a:rPr lang="es-ES" sz="1100" b="1" dirty="0">
                          <a:solidFill>
                            <a:schemeClr val="accent5"/>
                          </a:solidFill>
                          <a:effectLst/>
                          <a:latin typeface="Arial Narrow" panose="020B0606020202030204" pitchFamily="34" charset="0"/>
                        </a:rPr>
                        <a:t>Los usuarios consideran que </a:t>
                      </a:r>
                      <a:r>
                        <a:rPr lang="es-ES" sz="1100" b="1" u="sng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falta una mayor dedicación </a:t>
                      </a:r>
                      <a:r>
                        <a:rPr lang="es-ES" sz="1100" b="1" dirty="0">
                          <a:solidFill>
                            <a:schemeClr val="accent5"/>
                          </a:solidFill>
                          <a:effectLst/>
                          <a:latin typeface="Arial Narrow" panose="020B0606020202030204" pitchFamily="34" charset="0"/>
                        </a:rPr>
                        <a:t>por parte de la CNE, para lograr que la organización mejore y se encause mejor el trabajo del CME, para con las comunidades.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R" sz="1100" b="1" dirty="0" smtClean="0">
                          <a:solidFill>
                            <a:schemeClr val="accent5"/>
                          </a:solidFill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  <a:r>
                        <a:rPr lang="es-CR" sz="1100" b="1" u="sng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Reclaman</a:t>
                      </a:r>
                      <a:r>
                        <a:rPr lang="es-CR" sz="1100" b="1" dirty="0" smtClean="0">
                          <a:solidFill>
                            <a:schemeClr val="accent5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s-CR" sz="1100" b="1" dirty="0">
                          <a:solidFill>
                            <a:schemeClr val="accent5"/>
                          </a:solidFill>
                          <a:effectLst/>
                          <a:latin typeface="Arial Narrow" panose="020B0606020202030204" pitchFamily="34" charset="0"/>
                        </a:rPr>
                        <a:t>los usuarios</a:t>
                      </a:r>
                      <a:r>
                        <a:rPr lang="es-ES" sz="1100" b="1" dirty="0">
                          <a:solidFill>
                            <a:schemeClr val="accent5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s-ES" sz="1100" b="1" dirty="0" smtClean="0">
                          <a:solidFill>
                            <a:schemeClr val="accent5"/>
                          </a:solidFill>
                          <a:effectLst/>
                          <a:latin typeface="Arial Narrow" panose="020B0606020202030204" pitchFamily="34" charset="0"/>
                        </a:rPr>
                        <a:t>un </a:t>
                      </a:r>
                      <a:r>
                        <a:rPr lang="es-ES" sz="1100" b="1" u="sng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mayor </a:t>
                      </a:r>
                      <a:r>
                        <a:rPr lang="es-ES" sz="1100" b="1" u="sng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apoyo </a:t>
                      </a:r>
                      <a:r>
                        <a:rPr lang="es-ES" sz="1100" b="1" u="sng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de la CNE</a:t>
                      </a:r>
                      <a:r>
                        <a:rPr lang="es-ES" sz="1100" b="1" dirty="0">
                          <a:solidFill>
                            <a:schemeClr val="accent5"/>
                          </a:solidFill>
                          <a:effectLst/>
                          <a:latin typeface="Arial Narrow" panose="020B0606020202030204" pitchFamily="34" charset="0"/>
                        </a:rPr>
                        <a:t>, </a:t>
                      </a:r>
                      <a:r>
                        <a:rPr lang="es-ES" sz="1100" b="1" dirty="0" smtClean="0">
                          <a:solidFill>
                            <a:schemeClr val="accent5"/>
                          </a:solidFill>
                          <a:effectLst/>
                          <a:latin typeface="Arial Narrow" panose="020B0606020202030204" pitchFamily="34" charset="0"/>
                        </a:rPr>
                        <a:t>es </a:t>
                      </a:r>
                      <a:r>
                        <a:rPr lang="es-ES" sz="1100" b="1" dirty="0">
                          <a:solidFill>
                            <a:schemeClr val="accent5"/>
                          </a:solidFill>
                          <a:effectLst/>
                          <a:latin typeface="Arial Narrow" panose="020B0606020202030204" pitchFamily="34" charset="0"/>
                        </a:rPr>
                        <a:t>una parte aparentemente </a:t>
                      </a:r>
                      <a:r>
                        <a:rPr lang="es-ES" sz="1100" b="1" dirty="0" smtClean="0">
                          <a:solidFill>
                            <a:schemeClr val="accent5"/>
                          </a:solidFill>
                          <a:effectLst/>
                          <a:latin typeface="Arial Narrow" panose="020B0606020202030204" pitchFamily="34" charset="0"/>
                        </a:rPr>
                        <a:t>débil,  </a:t>
                      </a:r>
                      <a:r>
                        <a:rPr lang="es-ES" sz="1100" b="1" dirty="0">
                          <a:solidFill>
                            <a:schemeClr val="accent5"/>
                          </a:solidFill>
                          <a:effectLst/>
                          <a:latin typeface="Arial Narrow" panose="020B0606020202030204" pitchFamily="34" charset="0"/>
                        </a:rPr>
                        <a:t>que vale la pena fortalecer.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chemeClr val="accent5"/>
                          </a:solidFill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  <a:r>
                        <a:rPr lang="es-ES" sz="1100" b="1" u="sng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Falta mayor preocupación </a:t>
                      </a:r>
                      <a:r>
                        <a:rPr lang="es-ES" sz="1100" b="1" dirty="0">
                          <a:solidFill>
                            <a:schemeClr val="accent5"/>
                          </a:solidFill>
                          <a:effectLst/>
                          <a:latin typeface="Arial Narrow" panose="020B0606020202030204" pitchFamily="34" charset="0"/>
                        </a:rPr>
                        <a:t>por parte de la CNE, para lograr que haya más dedicación </a:t>
                      </a:r>
                      <a:r>
                        <a:rPr lang="es-ES" sz="1100" b="1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en el ejercicio del trabajo del funcionario </a:t>
                      </a:r>
                      <a:r>
                        <a:rPr lang="es-ES" sz="1100" b="1" dirty="0">
                          <a:solidFill>
                            <a:schemeClr val="accent5"/>
                          </a:solidFill>
                          <a:effectLst/>
                          <a:latin typeface="Arial Narrow" panose="020B0606020202030204" pitchFamily="34" charset="0"/>
                        </a:rPr>
                        <a:t>de la CNE para con el CME y comunidades de la zona.</a:t>
                      </a:r>
                      <a:endParaRPr lang="es-ES" sz="1100" b="1" dirty="0">
                        <a:solidFill>
                          <a:schemeClr val="accent5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0" marR="58690" marT="0" marB="0"/>
                </a:tc>
              </a:tr>
            </a:tbl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1969428" y="611958"/>
            <a:ext cx="5472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C00000"/>
                </a:solidFill>
              </a:rPr>
              <a:t>ALGUNAS OBSERVACIONES CONCLUYENTES</a:t>
            </a:r>
            <a:endParaRPr lang="es-ES" b="1" dirty="0">
              <a:solidFill>
                <a:srgbClr val="C00000"/>
              </a:solidFill>
            </a:endParaRPr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08" y="6561779"/>
            <a:ext cx="9378248" cy="296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03303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3" name="16 Grupo"/>
          <p:cNvGrpSpPr>
            <a:grpSpLocks/>
          </p:cNvGrpSpPr>
          <p:nvPr/>
        </p:nvGrpSpPr>
        <p:grpSpPr bwMode="auto">
          <a:xfrm>
            <a:off x="-10369" y="-2999"/>
            <a:ext cx="9401295" cy="6858003"/>
            <a:chOff x="-108497" y="-3"/>
            <a:chExt cx="9252500" cy="6858004"/>
          </a:xfrm>
        </p:grpSpPr>
        <p:sp>
          <p:nvSpPr>
            <p:cNvPr id="7" name="6 Rectángulo"/>
            <p:cNvSpPr/>
            <p:nvPr/>
          </p:nvSpPr>
          <p:spPr>
            <a:xfrm>
              <a:off x="-95243" y="-3"/>
              <a:ext cx="9239243" cy="685800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CO"/>
            </a:p>
          </p:txBody>
        </p:sp>
        <p:sp>
          <p:nvSpPr>
            <p:cNvPr id="2056" name="AutoShape 2"/>
            <p:cNvSpPr>
              <a:spLocks/>
            </p:cNvSpPr>
            <p:nvPr/>
          </p:nvSpPr>
          <p:spPr bwMode="auto">
            <a:xfrm rot="16200000">
              <a:off x="4196294" y="-4304793"/>
              <a:ext cx="642918" cy="9252500"/>
            </a:xfrm>
            <a:prstGeom prst="roundRect">
              <a:avLst>
                <a:gd name="adj" fmla="val 9514"/>
              </a:avLst>
            </a:prstGeom>
            <a:solidFill>
              <a:schemeClr val="tx2">
                <a:lumMod val="20000"/>
                <a:lumOff val="80000"/>
              </a:schemeClr>
            </a:solidFill>
            <a:ln w="25400">
              <a:solidFill>
                <a:srgbClr val="8B9268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s-CO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057" name="AutoShape 2"/>
            <p:cNvSpPr>
              <a:spLocks/>
            </p:cNvSpPr>
            <p:nvPr/>
          </p:nvSpPr>
          <p:spPr bwMode="auto">
            <a:xfrm>
              <a:off x="-98292" y="2584"/>
              <a:ext cx="1269540" cy="3239819"/>
            </a:xfrm>
            <a:prstGeom prst="roundRect">
              <a:avLst>
                <a:gd name="adj" fmla="val 18069"/>
              </a:avLst>
            </a:prstGeom>
            <a:solidFill>
              <a:schemeClr val="tx2">
                <a:lumMod val="20000"/>
                <a:lumOff val="80000"/>
              </a:schemeClr>
            </a:solidFill>
            <a:ln w="254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s-CO">
                <a:latin typeface="Calibri" pitchFamily="34" charset="0"/>
              </a:endParaRPr>
            </a:p>
          </p:txBody>
        </p:sp>
        <p:sp>
          <p:nvSpPr>
            <p:cNvPr id="10" name="9 Rectángulo redondeado"/>
            <p:cNvSpPr/>
            <p:nvPr/>
          </p:nvSpPr>
          <p:spPr>
            <a:xfrm>
              <a:off x="7510" y="191636"/>
              <a:ext cx="9000277" cy="6666365"/>
            </a:xfrm>
            <a:prstGeom prst="round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CO"/>
            </a:p>
          </p:txBody>
        </p:sp>
      </p:grpSp>
      <p:sp>
        <p:nvSpPr>
          <p:cNvPr id="2" name="CuadroTexto 1"/>
          <p:cNvSpPr txBox="1"/>
          <p:nvPr/>
        </p:nvSpPr>
        <p:spPr>
          <a:xfrm>
            <a:off x="1668418" y="-25319"/>
            <a:ext cx="5904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tx2"/>
                </a:solidFill>
              </a:rPr>
              <a:t>COMISION NACIONAL DE PREVENCIÒN DE RIESGOS Y ATENCIÒN DE EMERGENCIAS</a:t>
            </a:r>
            <a:endParaRPr lang="es-ES" sz="1400" b="1" dirty="0">
              <a:solidFill>
                <a:schemeClr val="tx2"/>
              </a:solidFill>
            </a:endParaRPr>
          </a:p>
        </p:txBody>
      </p:sp>
      <p:pic>
        <p:nvPicPr>
          <p:cNvPr id="13" name="Imagen 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0" y="93452"/>
            <a:ext cx="440997" cy="404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Imagen 13" descr="I:\Archivos Comunes\CONTRALORÍA DE SERVICIOS GESTION HASTA EL 31-03-2014\Logo Contraloría de Servicios\Contraloría de servicios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4918" y="50830"/>
            <a:ext cx="436804" cy="4028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ángulo 2"/>
          <p:cNvSpPr/>
          <p:nvPr/>
        </p:nvSpPr>
        <p:spPr>
          <a:xfrm>
            <a:off x="1782563" y="575316"/>
            <a:ext cx="5975803" cy="3737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Continuación  … </a:t>
            </a:r>
            <a:r>
              <a:rPr lang="es-ES" b="1" dirty="0" smtClean="0">
                <a:solidFill>
                  <a:srgbClr val="C00000"/>
                </a:solidFill>
              </a:rPr>
              <a:t>Algunas Observaciones Concluyentes</a:t>
            </a:r>
            <a:endParaRPr lang="es-ES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8297214"/>
              </p:ext>
            </p:extLst>
          </p:nvPr>
        </p:nvGraphicFramePr>
        <p:xfrm>
          <a:off x="323527" y="1350688"/>
          <a:ext cx="8820472" cy="36824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95466"/>
                <a:gridCol w="2215925"/>
                <a:gridCol w="5009081"/>
              </a:tblGrid>
              <a:tr h="10229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Arial Narrow" panose="020B0606020202030204" pitchFamily="34" charset="0"/>
                        </a:rPr>
                        <a:t>Variables Planteadas para Realizar el Estudio de Percepción</a:t>
                      </a:r>
                      <a:endParaRPr lang="es-ES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13" marR="635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Arial Narrow" panose="020B0606020202030204" pitchFamily="34" charset="0"/>
                        </a:rPr>
                        <a:t>Desglose de lo Consultado Según las Variables.</a:t>
                      </a:r>
                      <a:endParaRPr lang="es-ES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13" marR="635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Arial Narrow" panose="020B0606020202030204" pitchFamily="34" charset="0"/>
                        </a:rPr>
                        <a:t>Algunas Observaciones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  <a:latin typeface="Arial Narrow" panose="020B0606020202030204" pitchFamily="34" charset="0"/>
                        </a:rPr>
                        <a:t>Concluyentes </a:t>
                      </a:r>
                      <a:r>
                        <a:rPr lang="es-ES" sz="1400" dirty="0">
                          <a:effectLst/>
                          <a:latin typeface="Arial Narrow" panose="020B0606020202030204" pitchFamily="34" charset="0"/>
                        </a:rPr>
                        <a:t>de lo Consultado</a:t>
                      </a:r>
                      <a:endParaRPr lang="es-ES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13" marR="63513" marT="0" marB="0"/>
                </a:tc>
              </a:tr>
              <a:tr h="265946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FFC000"/>
                          </a:solidFill>
                          <a:effectLst/>
                          <a:latin typeface="Arial Narrow" panose="020B0606020202030204" pitchFamily="34" charset="0"/>
                        </a:rPr>
                        <a:t>Calidad del Servicio </a:t>
                      </a:r>
                      <a:r>
                        <a:rPr lang="es-ES" sz="1200" dirty="0">
                          <a:effectLst/>
                          <a:latin typeface="Arial Narrow" panose="020B0606020202030204" pitchFamily="34" charset="0"/>
                        </a:rPr>
                        <a:t>(Apoyo, asesoría, capacitación y orientación permanente y personalizada)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ES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13" marR="6351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10.-</a:t>
                      </a:r>
                      <a:r>
                        <a:rPr lang="es-ES" sz="11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Conocimiento e inclusión de instituciones y del CME en proyectos.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14.-</a:t>
                      </a:r>
                      <a:r>
                        <a:rPr lang="es-ES" sz="11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Necesidad de mayor atención en asesoría y capacitación, organización, prevención y preparación para emergencias o desastres.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15.-</a:t>
                      </a:r>
                      <a:r>
                        <a:rPr lang="es-ES" sz="11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Evaluaciòn del trabajo realizado después de cada evento por parte de la CNE, para buscar mejoras.</a:t>
                      </a:r>
                      <a:endParaRPr lang="es-ES" sz="11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13" marR="6351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 smtClean="0">
                          <a:solidFill>
                            <a:schemeClr val="accent5"/>
                          </a:solidFill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  <a:r>
                        <a:rPr lang="es-ES" sz="1100" b="1" u="sng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Los Servicios </a:t>
                      </a:r>
                      <a:r>
                        <a:rPr lang="es-ES" sz="1100" b="1" dirty="0">
                          <a:solidFill>
                            <a:schemeClr val="accent5"/>
                          </a:solidFill>
                          <a:effectLst/>
                          <a:latin typeface="Arial Narrow" panose="020B0606020202030204" pitchFamily="34" charset="0"/>
                        </a:rPr>
                        <a:t>de la CNE, hacia los CME y las instituciones, también lo consideran POSITIVO, </a:t>
                      </a:r>
                      <a:r>
                        <a:rPr lang="es-ES" sz="1100" b="1" u="sng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debe mejorarse y se puede mejorar</a:t>
                      </a:r>
                      <a:r>
                        <a:rPr lang="es-ES" sz="1100" b="1" u="sng" dirty="0">
                          <a:solidFill>
                            <a:schemeClr val="accent5"/>
                          </a:solidFill>
                          <a:effectLst/>
                          <a:latin typeface="Arial Narrow" panose="020B0606020202030204" pitchFamily="34" charset="0"/>
                        </a:rPr>
                        <a:t>,</a:t>
                      </a:r>
                      <a:r>
                        <a:rPr lang="es-ES" sz="1100" b="1" dirty="0">
                          <a:solidFill>
                            <a:schemeClr val="accent5"/>
                          </a:solidFill>
                          <a:effectLst/>
                          <a:latin typeface="Arial Narrow" panose="020B0606020202030204" pitchFamily="34" charset="0"/>
                        </a:rPr>
                        <a:t> pero en general es satisfactorio.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 smtClean="0">
                          <a:solidFill>
                            <a:schemeClr val="accent5"/>
                          </a:solidFill>
                          <a:effectLst/>
                          <a:latin typeface="Arial Narrow" panose="020B0606020202030204" pitchFamily="34" charset="0"/>
                        </a:rPr>
                        <a:t>-Es </a:t>
                      </a:r>
                      <a:r>
                        <a:rPr lang="es-ES" sz="1100" b="1" dirty="0">
                          <a:solidFill>
                            <a:schemeClr val="accent5"/>
                          </a:solidFill>
                          <a:effectLst/>
                          <a:latin typeface="Arial Narrow" panose="020B0606020202030204" pitchFamily="34" charset="0"/>
                        </a:rPr>
                        <a:t>importante que </a:t>
                      </a:r>
                      <a:r>
                        <a:rPr lang="es-ES" sz="1100" b="1" u="non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hubiese un programa de mayor continuidad que les diera mayores herramientas de conocimiento</a:t>
                      </a:r>
                      <a:r>
                        <a:rPr lang="es-ES" sz="1100" b="1" dirty="0">
                          <a:solidFill>
                            <a:schemeClr val="accent5"/>
                          </a:solidFill>
                          <a:effectLst/>
                          <a:latin typeface="Arial Narrow" panose="020B0606020202030204" pitchFamily="34" charset="0"/>
                        </a:rPr>
                        <a:t>, como parte de la calidad de esos servicios</a:t>
                      </a:r>
                      <a:r>
                        <a:rPr lang="es-ES" sz="1100" b="1" dirty="0" smtClean="0">
                          <a:solidFill>
                            <a:schemeClr val="accent5"/>
                          </a:solidFill>
                          <a:effectLst/>
                          <a:latin typeface="Arial Narrow" panose="020B0606020202030204" pitchFamily="34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 smtClean="0">
                          <a:solidFill>
                            <a:schemeClr val="accent5"/>
                          </a:solidFill>
                          <a:effectLst/>
                          <a:latin typeface="Arial Narrow" panose="020B0606020202030204" pitchFamily="34" charset="0"/>
                        </a:rPr>
                        <a:t>-Si </a:t>
                      </a:r>
                      <a:r>
                        <a:rPr lang="es-ES" sz="1100" b="1" u="sng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se evalúa</a:t>
                      </a:r>
                      <a:r>
                        <a:rPr lang="es-ES" sz="1100" b="1" u="sng" baseline="0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 el trabajo realizado </a:t>
                      </a:r>
                      <a:r>
                        <a:rPr lang="es-ES" sz="1100" b="1" baseline="0" dirty="0" smtClean="0">
                          <a:solidFill>
                            <a:schemeClr val="accent5"/>
                          </a:solidFill>
                          <a:effectLst/>
                          <a:latin typeface="Arial Narrow" panose="020B0606020202030204" pitchFamily="34" charset="0"/>
                        </a:rPr>
                        <a:t>por el CME, después de cada emergencia. Pero </a:t>
                      </a:r>
                      <a:r>
                        <a:rPr lang="es-ES" sz="1100" b="1" u="sng" baseline="0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el ejercicio puede mejorarse,</a:t>
                      </a:r>
                      <a:r>
                        <a:rPr lang="es-ES" sz="1100" b="1" u="sng" baseline="0" dirty="0" smtClean="0">
                          <a:solidFill>
                            <a:schemeClr val="accent5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s-ES" sz="1100" b="1" baseline="0" dirty="0" smtClean="0">
                          <a:solidFill>
                            <a:schemeClr val="accent5"/>
                          </a:solidFill>
                          <a:effectLst/>
                          <a:latin typeface="Arial Narrow" panose="020B0606020202030204" pitchFamily="34" charset="0"/>
                        </a:rPr>
                        <a:t>tomando en cuenta el análisis evaluativo de emergencias atendidas por otros comités o en otros países, sobre todo para comparar mecanismos de activación y de respuesta empleados, para mejorar los propios.</a:t>
                      </a:r>
                      <a:endParaRPr lang="es-ES" sz="1100" b="1" dirty="0" smtClean="0">
                        <a:solidFill>
                          <a:schemeClr val="accent5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S" sz="80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100" dirty="0">
                          <a:effectLst/>
                        </a:rPr>
                        <a:t> </a:t>
                      </a:r>
                      <a:endParaRPr lang="es-E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13" marR="6351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5" name="Imagen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0" y="6581103"/>
            <a:ext cx="9382523" cy="296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7053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11 Grupo"/>
          <p:cNvGrpSpPr>
            <a:grpSpLocks/>
          </p:cNvGrpSpPr>
          <p:nvPr/>
        </p:nvGrpSpPr>
        <p:grpSpPr bwMode="auto">
          <a:xfrm>
            <a:off x="-23547" y="-38223"/>
            <a:ext cx="9437323" cy="6896223"/>
            <a:chOff x="-108501" y="-19112"/>
            <a:chExt cx="9298167" cy="6877114"/>
          </a:xfrm>
        </p:grpSpPr>
        <p:grpSp>
          <p:nvGrpSpPr>
            <p:cNvPr id="2053" name="16 Grupo"/>
            <p:cNvGrpSpPr>
              <a:grpSpLocks/>
            </p:cNvGrpSpPr>
            <p:nvPr/>
          </p:nvGrpSpPr>
          <p:grpSpPr bwMode="auto">
            <a:xfrm>
              <a:off x="-108501" y="-19112"/>
              <a:ext cx="9298167" cy="6877114"/>
              <a:chOff x="-108501" y="-19112"/>
              <a:chExt cx="9298167" cy="6877114"/>
            </a:xfrm>
          </p:grpSpPr>
          <p:sp>
            <p:nvSpPr>
              <p:cNvPr id="7" name="6 Rectángulo"/>
              <p:cNvSpPr/>
              <p:nvPr/>
            </p:nvSpPr>
            <p:spPr>
              <a:xfrm>
                <a:off x="-95312" y="-16072"/>
                <a:ext cx="9239243" cy="6858004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s-CO"/>
              </a:p>
            </p:txBody>
          </p:sp>
          <p:sp>
            <p:nvSpPr>
              <p:cNvPr id="2056" name="AutoShape 2"/>
              <p:cNvSpPr>
                <a:spLocks/>
              </p:cNvSpPr>
              <p:nvPr/>
            </p:nvSpPr>
            <p:spPr bwMode="auto">
              <a:xfrm rot="16200000">
                <a:off x="4209568" y="-4337181"/>
                <a:ext cx="662029" cy="9298167"/>
              </a:xfrm>
              <a:prstGeom prst="roundRect">
                <a:avLst>
                  <a:gd name="adj" fmla="val 9514"/>
                </a:avLst>
              </a:prstGeom>
              <a:solidFill>
                <a:schemeClr val="tx2">
                  <a:lumMod val="20000"/>
                  <a:lumOff val="80000"/>
                </a:schemeClr>
              </a:solidFill>
              <a:ln w="25400">
                <a:solidFill>
                  <a:srgbClr val="8B9268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es-CO">
                  <a:solidFill>
                    <a:schemeClr val="accent6">
                      <a:lumMod val="75000"/>
                    </a:schemeClr>
                  </a:solidFill>
                  <a:latin typeface="Calibri" pitchFamily="34" charset="0"/>
                </a:endParaRPr>
              </a:p>
            </p:txBody>
          </p:sp>
          <p:sp>
            <p:nvSpPr>
              <p:cNvPr id="2057" name="AutoShape 2"/>
              <p:cNvSpPr>
                <a:spLocks/>
              </p:cNvSpPr>
              <p:nvPr/>
            </p:nvSpPr>
            <p:spPr bwMode="auto">
              <a:xfrm>
                <a:off x="-108498" y="372083"/>
                <a:ext cx="1152772" cy="3239819"/>
              </a:xfrm>
              <a:prstGeom prst="roundRect">
                <a:avLst>
                  <a:gd name="adj" fmla="val 18069"/>
                </a:avLst>
              </a:prstGeom>
              <a:solidFill>
                <a:schemeClr val="tx2">
                  <a:lumMod val="20000"/>
                  <a:lumOff val="80000"/>
                </a:schemeClr>
              </a:solidFill>
              <a:ln w="25400">
                <a:noFill/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es-CO">
                  <a:latin typeface="Calibri" pitchFamily="34" charset="0"/>
                </a:endParaRPr>
              </a:p>
            </p:txBody>
          </p:sp>
          <p:sp>
            <p:nvSpPr>
              <p:cNvPr id="10" name="9 Rectángulo redondeado"/>
              <p:cNvSpPr/>
              <p:nvPr/>
            </p:nvSpPr>
            <p:spPr>
              <a:xfrm>
                <a:off x="20618" y="191053"/>
                <a:ext cx="8986970" cy="6666949"/>
              </a:xfrm>
              <a:prstGeom prst="round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s-CO"/>
              </a:p>
            </p:txBody>
          </p:sp>
        </p:grpSp>
        <p:sp>
          <p:nvSpPr>
            <p:cNvPr id="6" name="5 CuadroTexto"/>
            <p:cNvSpPr txBox="1"/>
            <p:nvPr/>
          </p:nvSpPr>
          <p:spPr>
            <a:xfrm>
              <a:off x="5429250" y="5929314"/>
              <a:ext cx="3500438" cy="36988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CO" dirty="0">
                  <a:solidFill>
                    <a:schemeClr val="bg1">
                      <a:lumMod val="75000"/>
                    </a:schemeClr>
                  </a:solidFill>
                  <a:latin typeface="+mn-lt"/>
                  <a:cs typeface="+mn-cs"/>
                </a:rPr>
                <a:t>1</a:t>
              </a:r>
            </a:p>
          </p:txBody>
        </p:sp>
      </p:grpSp>
      <p:sp>
        <p:nvSpPr>
          <p:cNvPr id="2" name="CuadroTexto 1"/>
          <p:cNvSpPr txBox="1"/>
          <p:nvPr/>
        </p:nvSpPr>
        <p:spPr>
          <a:xfrm>
            <a:off x="1619672" y="-58991"/>
            <a:ext cx="5904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tx2"/>
                </a:solidFill>
              </a:rPr>
              <a:t>COMISION NACIONAL DE PREVENCIÒN DE RIESGOS Y ATENCIÒN DE EMERGENCIAS</a:t>
            </a:r>
            <a:endParaRPr lang="es-ES" sz="1400" b="1" dirty="0">
              <a:solidFill>
                <a:schemeClr val="tx2"/>
              </a:solidFill>
            </a:endParaRPr>
          </a:p>
        </p:txBody>
      </p:sp>
      <p:pic>
        <p:nvPicPr>
          <p:cNvPr id="13" name="Imagen 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54" y="42300"/>
            <a:ext cx="483354" cy="443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Imagen 13" descr="I:\Archivos Comunes\CONTRALORÍA DE SERVICIOS GESTION HASTA EL 31-03-2014\Logo Contraloría de Servicios\Contraloría de servicios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9082" y="57868"/>
            <a:ext cx="407555" cy="383891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7827887"/>
              </p:ext>
            </p:extLst>
          </p:nvPr>
        </p:nvGraphicFramePr>
        <p:xfrm>
          <a:off x="179512" y="1027580"/>
          <a:ext cx="8983778" cy="52097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44783"/>
                <a:gridCol w="6438995"/>
              </a:tblGrid>
              <a:tr h="7947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  <a:latin typeface="Arial Narrow" panose="020B0606020202030204" pitchFamily="34" charset="0"/>
                        </a:rPr>
                        <a:t>VARIABLES </a:t>
                      </a:r>
                      <a:r>
                        <a:rPr lang="es-ES" sz="1400" dirty="0">
                          <a:effectLst/>
                          <a:latin typeface="Arial Narrow" panose="020B0606020202030204" pitchFamily="34" charset="0"/>
                        </a:rPr>
                        <a:t>PLANTEADAS PARA REALIZAR EL ESTUDIO DE PERCEPCIÒN</a:t>
                      </a:r>
                      <a:endParaRPr lang="es-ES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76" marR="368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Arial Narrow" panose="020B0606020202030204" pitchFamily="34" charset="0"/>
                        </a:rPr>
                        <a:t>RECOMENDACIONES GENERALES PARA BUSCAR MEJORAS EN EL SERVICIO DE LA CNE AL </a:t>
                      </a:r>
                      <a:r>
                        <a:rPr lang="es-ES" sz="1400" dirty="0" smtClean="0">
                          <a:effectLst/>
                          <a:latin typeface="Arial Narrow" panose="020B0606020202030204" pitchFamily="34" charset="0"/>
                        </a:rPr>
                        <a:t>SNGR (</a:t>
                      </a:r>
                      <a:r>
                        <a:rPr lang="es-ES" sz="1400" dirty="0">
                          <a:effectLst/>
                          <a:latin typeface="Arial Narrow" panose="020B0606020202030204" pitchFamily="34" charset="0"/>
                        </a:rPr>
                        <a:t>CON FUNDAMENTO EN EL ESTUDIO)</a:t>
                      </a:r>
                      <a:endParaRPr lang="es-ES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76" marR="36876" marT="0" marB="0"/>
                </a:tc>
              </a:tr>
              <a:tr h="226689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FFC000"/>
                          </a:solidFill>
                          <a:effectLst/>
                          <a:latin typeface="Arial Narrow" panose="020B0606020202030204" pitchFamily="34" charset="0"/>
                        </a:rPr>
                        <a:t>Atención de calidad </a:t>
                      </a:r>
                      <a:r>
                        <a:rPr lang="es-ES" sz="1400" dirty="0">
                          <a:effectLst/>
                          <a:latin typeface="Arial Narrow" panose="020B0606020202030204" pitchFamily="34" charset="0"/>
                        </a:rPr>
                        <a:t>(Relación con la CNE,  cantidad, frecuencia  y calidad de visitas 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200" dirty="0">
                          <a:effectLst/>
                        </a:rPr>
                        <a:t> 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76" marR="368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chemeClr val="accent5"/>
                          </a:solidFill>
                          <a:effectLst/>
                          <a:latin typeface="Arial Narrow" panose="020B0606020202030204" pitchFamily="34" charset="0"/>
                        </a:rPr>
                        <a:t>Mantener esa buena y adecuada relación positiva en general que se mantiene hasta el día de hoy y </a:t>
                      </a:r>
                      <a:r>
                        <a:rPr lang="es-ES" sz="1100" b="1" u="sng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generar acciones de mayor cercanía</a:t>
                      </a:r>
                      <a:r>
                        <a:rPr lang="es-ES" sz="1100" b="1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s-ES" sz="1100" b="1" dirty="0">
                          <a:solidFill>
                            <a:schemeClr val="accent5"/>
                          </a:solidFill>
                          <a:effectLst/>
                          <a:latin typeface="Arial Narrow" panose="020B0606020202030204" pitchFamily="34" charset="0"/>
                        </a:rPr>
                        <a:t>en el trabajo, </a:t>
                      </a:r>
                      <a:r>
                        <a:rPr lang="es-ES" sz="1100" b="1" u="sng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utilizando mecanismos tecnológicos</a:t>
                      </a:r>
                      <a:endParaRPr lang="es-ES" sz="1100" b="1" dirty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ES" sz="1100" b="1" dirty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chemeClr val="accent5"/>
                          </a:solidFill>
                          <a:effectLst/>
                          <a:latin typeface="Arial Narrow" panose="020B0606020202030204" pitchFamily="34" charset="0"/>
                        </a:rPr>
                        <a:t>Esa profundización de las relaciones, incluye el mismo uso de tecnología, donde esté disponible, </a:t>
                      </a:r>
                      <a:r>
                        <a:rPr lang="es-ES" sz="1100" b="1" u="sng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mejorar los procesos de asesoría continua</a:t>
                      </a:r>
                      <a:r>
                        <a:rPr lang="es-ES" sz="1100" b="1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s-ES" sz="1100" b="1" dirty="0">
                          <a:solidFill>
                            <a:schemeClr val="accent5"/>
                          </a:solidFill>
                          <a:effectLst/>
                          <a:latin typeface="Arial Narrow" panose="020B0606020202030204" pitchFamily="34" charset="0"/>
                        </a:rPr>
                        <a:t>en diversas materias propias de las responsabilidades de los CME, las instituciones y la municipalidad al nivel local.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chemeClr val="accent5"/>
                          </a:solidFill>
                          <a:effectLst/>
                          <a:latin typeface="Arial Narrow" panose="020B0606020202030204" pitchFamily="34" charset="0"/>
                        </a:rPr>
                        <a:t>-Fomentar y desarrollar </a:t>
                      </a:r>
                      <a:r>
                        <a:rPr lang="es-ES" sz="1100" b="1" u="sng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mayores acercamientos e integración con las instituciones que forman parte del CME </a:t>
                      </a:r>
                      <a:r>
                        <a:rPr lang="es-ES" sz="1100" b="1" dirty="0">
                          <a:solidFill>
                            <a:schemeClr val="accent5"/>
                          </a:solidFill>
                          <a:effectLst/>
                          <a:latin typeface="Arial Narrow" panose="020B0606020202030204" pitchFamily="34" charset="0"/>
                        </a:rPr>
                        <a:t>y autoridades municipales por separado, de tal manera que se creen mejores ambientes de coordinación </a:t>
                      </a:r>
                      <a:r>
                        <a:rPr lang="es-ES" sz="1100" b="1" dirty="0" err="1">
                          <a:solidFill>
                            <a:schemeClr val="accent5"/>
                          </a:solidFill>
                          <a:effectLst/>
                          <a:latin typeface="Arial Narrow" panose="020B0606020202030204" pitchFamily="34" charset="0"/>
                        </a:rPr>
                        <a:t>intra</a:t>
                      </a:r>
                      <a:r>
                        <a:rPr lang="es-ES" sz="1100" b="1" dirty="0">
                          <a:solidFill>
                            <a:schemeClr val="accent5"/>
                          </a:solidFill>
                          <a:effectLst/>
                          <a:latin typeface="Arial Narrow" panose="020B0606020202030204" pitchFamily="34" charset="0"/>
                        </a:rPr>
                        <a:t>-municipalidades e </a:t>
                      </a:r>
                      <a:r>
                        <a:rPr lang="es-ES" sz="1100" b="1" dirty="0" err="1">
                          <a:solidFill>
                            <a:schemeClr val="accent5"/>
                          </a:solidFill>
                          <a:effectLst/>
                          <a:latin typeface="Arial Narrow" panose="020B0606020202030204" pitchFamily="34" charset="0"/>
                        </a:rPr>
                        <a:t>intra</a:t>
                      </a:r>
                      <a:r>
                        <a:rPr lang="es-ES" sz="1100" b="1" dirty="0">
                          <a:solidFill>
                            <a:schemeClr val="accent5"/>
                          </a:solidFill>
                          <a:effectLst/>
                          <a:latin typeface="Arial Narrow" panose="020B0606020202030204" pitchFamily="34" charset="0"/>
                        </a:rPr>
                        <a:t>-institucionales de naturaleza común –especialmente en el ámbito </a:t>
                      </a:r>
                      <a:r>
                        <a:rPr lang="es-ES" sz="1100" b="1" dirty="0" smtClean="0">
                          <a:solidFill>
                            <a:schemeClr val="accent5"/>
                          </a:solidFill>
                          <a:effectLst/>
                          <a:latin typeface="Arial Narrow" panose="020B0606020202030204" pitchFamily="34" charset="0"/>
                        </a:rPr>
                        <a:t>operativo</a:t>
                      </a:r>
                      <a:endParaRPr lang="es-ES" sz="1100" b="1" dirty="0">
                        <a:solidFill>
                          <a:schemeClr val="accent5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876" marR="36876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14810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FFC000"/>
                          </a:solidFill>
                          <a:effectLst/>
                          <a:latin typeface="Arial Narrow" panose="020B0606020202030204" pitchFamily="34" charset="0"/>
                        </a:rPr>
                        <a:t>Dedicación a la Organización </a:t>
                      </a:r>
                      <a:r>
                        <a:rPr lang="es-ES" sz="1400" dirty="0">
                          <a:effectLst/>
                          <a:latin typeface="Arial Narrow" panose="020B0606020202030204" pitchFamily="34" charset="0"/>
                        </a:rPr>
                        <a:t>(relación entre miembros del CME y proyección hacia su entorno, con dirección y asesoría adecuada de la CNE)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4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ES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76" marR="368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chemeClr val="accent5"/>
                          </a:solidFill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  <a:r>
                        <a:rPr lang="es-ES" sz="1100" b="1" u="sng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Suscribir </a:t>
                      </a:r>
                      <a:r>
                        <a:rPr lang="es-ES" sz="1100" b="1" u="sng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alianzas </a:t>
                      </a:r>
                      <a:r>
                        <a:rPr lang="es-ES" sz="1100" b="1" u="sng" dirty="0" err="1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estratègicas</a:t>
                      </a:r>
                      <a:r>
                        <a:rPr lang="es-ES" sz="1100" b="1" u="sng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s-ES" sz="1100" b="1" u="sng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con algunas instituciones para aumentar o duplicar la cantidad de personal </a:t>
                      </a:r>
                      <a:r>
                        <a:rPr lang="es-ES" sz="1100" b="1" dirty="0">
                          <a:solidFill>
                            <a:schemeClr val="accent5"/>
                          </a:solidFill>
                          <a:effectLst/>
                          <a:latin typeface="Arial Narrow" panose="020B0606020202030204" pitchFamily="34" charset="0"/>
                        </a:rPr>
                        <a:t>que atiende las necesidades de los CME, instituciones y comunidades, de tal forma que tenga mayor capacidad para lograr </a:t>
                      </a:r>
                      <a:r>
                        <a:rPr lang="es-ES" sz="1100" b="1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que estas instancias sientan que hay una mayor DEDICACIÓN A LA ORGANIZACIÓN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chemeClr val="accent5"/>
                          </a:solidFill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  <a:r>
                        <a:rPr lang="es-ES" sz="1100" b="1" u="sng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Mantener mayor seguimiento, vigilancia y controles sobre el trabajo y resultados que tiene cada funcionario </a:t>
                      </a:r>
                      <a:r>
                        <a:rPr lang="es-ES" sz="1100" b="1" dirty="0">
                          <a:solidFill>
                            <a:schemeClr val="accent5"/>
                          </a:solidFill>
                          <a:effectLst/>
                          <a:latin typeface="Arial Narrow" panose="020B0606020202030204" pitchFamily="34" charset="0"/>
                        </a:rPr>
                        <a:t>como meta, individual y colectiva institucional, como por ejemplo, lograr que estas organizaciones del SNGR tiene a cargo, logren los más </a:t>
                      </a:r>
                      <a:r>
                        <a:rPr lang="es-ES" sz="1100" b="1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óptimos niveles de organización</a:t>
                      </a:r>
                      <a:r>
                        <a:rPr lang="es-ES" sz="1100" b="1" dirty="0">
                          <a:solidFill>
                            <a:schemeClr val="accent5"/>
                          </a:solidFill>
                          <a:effectLst/>
                          <a:latin typeface="Arial Narrow" panose="020B0606020202030204" pitchFamily="34" charset="0"/>
                        </a:rPr>
                        <a:t>, </a:t>
                      </a:r>
                      <a:r>
                        <a:rPr lang="es-ES" sz="1100" b="1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coordinación,</a:t>
                      </a:r>
                      <a:r>
                        <a:rPr lang="es-ES" sz="1100" b="1" dirty="0">
                          <a:solidFill>
                            <a:schemeClr val="accent5"/>
                          </a:solidFill>
                          <a:effectLst/>
                          <a:latin typeface="Arial Narrow" panose="020B0606020202030204" pitchFamily="34" charset="0"/>
                        </a:rPr>
                        <a:t> conocimiento técnico operativo del territorio y </a:t>
                      </a:r>
                      <a:r>
                        <a:rPr lang="es-ES" sz="1100" b="1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proyección</a:t>
                      </a:r>
                      <a:r>
                        <a:rPr lang="es-ES" sz="1100" b="1" dirty="0">
                          <a:solidFill>
                            <a:schemeClr val="accent5"/>
                          </a:solidFill>
                          <a:effectLst/>
                          <a:latin typeface="Arial Narrow" panose="020B0606020202030204" pitchFamily="34" charset="0"/>
                        </a:rPr>
                        <a:t> hacia la población.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chemeClr val="accent5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ES" sz="1100" b="1" dirty="0">
                        <a:solidFill>
                          <a:schemeClr val="accent5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76" marR="36876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997414" y="398432"/>
            <a:ext cx="74520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 smtClean="0">
                <a:solidFill>
                  <a:srgbClr val="C00000"/>
                </a:solidFill>
              </a:rPr>
              <a:t>ALGUNAS RECOMENDACIONES DE LA CS, PARA MEJORAR EL SERVICIO DE LA CNE AL  SNGR Y</a:t>
            </a:r>
            <a:r>
              <a:rPr lang="es-ES" sz="1600" b="1" dirty="0">
                <a:solidFill>
                  <a:srgbClr val="C00000"/>
                </a:solidFill>
              </a:rPr>
              <a:t> </a:t>
            </a:r>
            <a:r>
              <a:rPr lang="es-ES" sz="1600" b="1" dirty="0" smtClean="0">
                <a:solidFill>
                  <a:srgbClr val="C00000"/>
                </a:solidFill>
              </a:rPr>
              <a:t>A LA POBLACIÒN EN GENERAL COMO USUARIOS</a:t>
            </a:r>
            <a:endParaRPr lang="es-ES" sz="1600" b="1" dirty="0">
              <a:solidFill>
                <a:srgbClr val="C00000"/>
              </a:solidFill>
            </a:endParaRPr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57" y="6585708"/>
            <a:ext cx="9414760" cy="296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7732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3" name="16 Grupo"/>
          <p:cNvGrpSpPr>
            <a:grpSpLocks/>
          </p:cNvGrpSpPr>
          <p:nvPr/>
        </p:nvGrpSpPr>
        <p:grpSpPr bwMode="auto">
          <a:xfrm>
            <a:off x="-232427" y="-226718"/>
            <a:ext cx="9462938" cy="7128792"/>
            <a:chOff x="-169164" y="-3"/>
            <a:chExt cx="9313167" cy="6954973"/>
          </a:xfrm>
        </p:grpSpPr>
        <p:sp>
          <p:nvSpPr>
            <p:cNvPr id="7" name="6 Rectángulo"/>
            <p:cNvSpPr/>
            <p:nvPr/>
          </p:nvSpPr>
          <p:spPr>
            <a:xfrm>
              <a:off x="-169160" y="-3"/>
              <a:ext cx="9313160" cy="695497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CO"/>
            </a:p>
          </p:txBody>
        </p:sp>
        <p:sp>
          <p:nvSpPr>
            <p:cNvPr id="2056" name="AutoShape 2"/>
            <p:cNvSpPr>
              <a:spLocks/>
            </p:cNvSpPr>
            <p:nvPr/>
          </p:nvSpPr>
          <p:spPr bwMode="auto">
            <a:xfrm rot="16200000">
              <a:off x="4165962" y="-4335124"/>
              <a:ext cx="642918" cy="9313164"/>
            </a:xfrm>
            <a:prstGeom prst="roundRect">
              <a:avLst>
                <a:gd name="adj" fmla="val 9514"/>
              </a:avLst>
            </a:prstGeom>
            <a:solidFill>
              <a:schemeClr val="tx2">
                <a:lumMod val="20000"/>
                <a:lumOff val="80000"/>
              </a:schemeClr>
            </a:solidFill>
            <a:ln w="25400">
              <a:solidFill>
                <a:srgbClr val="8B9268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s-CO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057" name="AutoShape 2"/>
            <p:cNvSpPr>
              <a:spLocks/>
            </p:cNvSpPr>
            <p:nvPr/>
          </p:nvSpPr>
          <p:spPr bwMode="auto">
            <a:xfrm>
              <a:off x="-169164" y="2584"/>
              <a:ext cx="1340412" cy="3239819"/>
            </a:xfrm>
            <a:prstGeom prst="roundRect">
              <a:avLst>
                <a:gd name="adj" fmla="val 18069"/>
              </a:avLst>
            </a:prstGeom>
            <a:solidFill>
              <a:schemeClr val="tx2">
                <a:lumMod val="20000"/>
                <a:lumOff val="80000"/>
              </a:schemeClr>
            </a:solidFill>
            <a:ln w="254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s-CO">
                <a:latin typeface="Calibri" pitchFamily="34" charset="0"/>
              </a:endParaRPr>
            </a:p>
          </p:txBody>
        </p:sp>
        <p:sp>
          <p:nvSpPr>
            <p:cNvPr id="10" name="9 Rectángulo redondeado"/>
            <p:cNvSpPr/>
            <p:nvPr/>
          </p:nvSpPr>
          <p:spPr>
            <a:xfrm>
              <a:off x="-27423" y="334975"/>
              <a:ext cx="9035211" cy="6523026"/>
            </a:xfrm>
            <a:prstGeom prst="round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CO"/>
            </a:p>
          </p:txBody>
        </p:sp>
      </p:grpSp>
      <p:sp>
        <p:nvSpPr>
          <p:cNvPr id="2" name="CuadroTexto 1"/>
          <p:cNvSpPr txBox="1"/>
          <p:nvPr/>
        </p:nvSpPr>
        <p:spPr>
          <a:xfrm>
            <a:off x="1598609" y="-146485"/>
            <a:ext cx="5904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tx2"/>
                </a:solidFill>
              </a:rPr>
              <a:t>COMISION NACIONAL DE PREVENCIÒN DE RIESGOS Y ATENCIÒN DE EMERGENCIAS</a:t>
            </a:r>
            <a:endParaRPr lang="es-ES" sz="1400" b="1" dirty="0">
              <a:solidFill>
                <a:schemeClr val="tx2"/>
              </a:solidFill>
            </a:endParaRPr>
          </a:p>
        </p:txBody>
      </p:sp>
      <p:pic>
        <p:nvPicPr>
          <p:cNvPr id="13" name="Imagen 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9732" y="-46247"/>
            <a:ext cx="446684" cy="409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Imagen 13" descr="I:\Archivos Comunes\CONTRALORÍA DE SERVICIOS GESTION HASTA EL 31-03-2014\Logo Contraloría de Servicios\Contraloría de servicios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3711" y="-102918"/>
            <a:ext cx="440289" cy="411387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2391936"/>
              </p:ext>
            </p:extLst>
          </p:nvPr>
        </p:nvGraphicFramePr>
        <p:xfrm>
          <a:off x="70550" y="1226371"/>
          <a:ext cx="8856984" cy="39349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85226"/>
                <a:gridCol w="6371758"/>
              </a:tblGrid>
              <a:tr h="3750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  <a:latin typeface="Arial Narrow" panose="020B0606020202030204" pitchFamily="34" charset="0"/>
                        </a:rPr>
                        <a:t>VARIABLES </a:t>
                      </a:r>
                      <a:r>
                        <a:rPr lang="es-ES" sz="1400" dirty="0">
                          <a:effectLst/>
                          <a:latin typeface="Arial Narrow" panose="020B0606020202030204" pitchFamily="34" charset="0"/>
                        </a:rPr>
                        <a:t>PLANTEADAS PARA REALIZAR EL ESTUDIO DE PERCEPCIÒN</a:t>
                      </a:r>
                      <a:endParaRPr lang="es-ES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76" marR="368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Arial Narrow" panose="020B0606020202030204" pitchFamily="34" charset="0"/>
                        </a:rPr>
                        <a:t>RECOMENDACIONES GENERALES PARA BUSCAR MEJORAS EN EL SERVICIO DE LA CNE AL </a:t>
                      </a:r>
                      <a:r>
                        <a:rPr lang="es-ES" sz="1400" dirty="0" smtClean="0">
                          <a:effectLst/>
                          <a:latin typeface="Arial Narrow" panose="020B0606020202030204" pitchFamily="34" charset="0"/>
                        </a:rPr>
                        <a:t>SNGR (</a:t>
                      </a:r>
                      <a:r>
                        <a:rPr lang="es-ES" sz="1400" dirty="0">
                          <a:effectLst/>
                          <a:latin typeface="Arial Narrow" panose="020B0606020202030204" pitchFamily="34" charset="0"/>
                        </a:rPr>
                        <a:t>CON FUNDAMENTO EN EL ESTUDIO)</a:t>
                      </a:r>
                      <a:endParaRPr lang="es-ES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76" marR="36876" marT="0" marB="0">
                    <a:solidFill>
                      <a:schemeClr val="accent1"/>
                    </a:solidFill>
                  </a:tcPr>
                </a:tc>
              </a:tr>
              <a:tr h="284041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FFC000"/>
                          </a:solidFill>
                          <a:effectLst/>
                          <a:latin typeface="Arial Narrow" panose="020B0606020202030204" pitchFamily="34" charset="0"/>
                        </a:rPr>
                        <a:t>Calidad del Servicio </a:t>
                      </a:r>
                      <a:r>
                        <a:rPr lang="es-ES" sz="1400" dirty="0">
                          <a:effectLst/>
                          <a:latin typeface="Arial Narrow" panose="020B0606020202030204" pitchFamily="34" charset="0"/>
                        </a:rPr>
                        <a:t>(Apoyo, asesoría, capacitación y orientación permanente y personalizada)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ES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76" marR="368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solidFill>
                            <a:schemeClr val="accent5"/>
                          </a:solidFill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  <a:r>
                        <a:rPr lang="es-ES" sz="1200" u="sng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Elevar </a:t>
                      </a:r>
                      <a:r>
                        <a:rPr lang="es-ES" sz="1200" u="sng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al máximo posible la calidad del servicio </a:t>
                      </a:r>
                      <a:r>
                        <a:rPr lang="es-ES" sz="1200" dirty="0">
                          <a:solidFill>
                            <a:schemeClr val="accent5"/>
                          </a:solidFill>
                          <a:effectLst/>
                          <a:latin typeface="Arial Narrow" panose="020B0606020202030204" pitchFamily="34" charset="0"/>
                        </a:rPr>
                        <a:t>que presta la CNE a sus usuarios, </a:t>
                      </a:r>
                      <a:r>
                        <a:rPr lang="es-ES" sz="1200" u="sng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con una mejor</a:t>
                      </a:r>
                      <a:r>
                        <a:rPr lang="es-ES" sz="1200" dirty="0">
                          <a:solidFill>
                            <a:schemeClr val="accent5"/>
                          </a:solidFill>
                          <a:effectLst/>
                          <a:latin typeface="Arial Narrow" panose="020B0606020202030204" pitchFamily="34" charset="0"/>
                        </a:rPr>
                        <a:t> planificación, acompañada con </a:t>
                      </a:r>
                      <a:r>
                        <a:rPr lang="es-ES" sz="1200" u="sng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fiscalización de Control Interno y el seguimiento permanente de la Contraloría de Servicios, </a:t>
                      </a:r>
                      <a:r>
                        <a:rPr lang="es-ES" sz="1200" dirty="0">
                          <a:solidFill>
                            <a:schemeClr val="accent5"/>
                          </a:solidFill>
                          <a:effectLst/>
                          <a:latin typeface="Arial Narrow" panose="020B0606020202030204" pitchFamily="34" charset="0"/>
                        </a:rPr>
                        <a:t>para garantizar que el servicio que la CNE,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accent5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solidFill>
                            <a:schemeClr val="accent5"/>
                          </a:solidFill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  <a:r>
                        <a:rPr lang="es-ES" sz="1200" u="sng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Las </a:t>
                      </a:r>
                      <a:r>
                        <a:rPr lang="es-ES" sz="1200" u="sng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personas que </a:t>
                      </a:r>
                      <a:r>
                        <a:rPr lang="es-ES" sz="1200" dirty="0">
                          <a:solidFill>
                            <a:schemeClr val="accent5"/>
                          </a:solidFill>
                          <a:effectLst/>
                          <a:latin typeface="Arial Narrow" panose="020B0606020202030204" pitchFamily="34" charset="0"/>
                        </a:rPr>
                        <a:t>tengan a cargo la responsabilidad de </a:t>
                      </a:r>
                      <a:r>
                        <a:rPr lang="es-ES" sz="1200" u="sng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atender a los CME</a:t>
                      </a:r>
                      <a:r>
                        <a:rPr lang="es-ES" sz="1200" dirty="0">
                          <a:solidFill>
                            <a:schemeClr val="accent5"/>
                          </a:solidFill>
                          <a:effectLst/>
                          <a:latin typeface="Arial Narrow" panose="020B0606020202030204" pitchFamily="34" charset="0"/>
                        </a:rPr>
                        <a:t>, a las instituciones y comunidades de las diferentes zonas del país, </a:t>
                      </a:r>
                      <a:r>
                        <a:rPr lang="es-ES" sz="1200" u="sng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tienen la obligación de estar enterados </a:t>
                      </a:r>
                      <a:r>
                        <a:rPr lang="es-ES" sz="1200" u="sng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y divulgar </a:t>
                      </a:r>
                      <a:r>
                        <a:rPr lang="es-ES" sz="1200" dirty="0" smtClean="0">
                          <a:solidFill>
                            <a:schemeClr val="accent5"/>
                          </a:solidFill>
                          <a:effectLst/>
                          <a:latin typeface="Arial Narrow" panose="020B0606020202030204" pitchFamily="34" charset="0"/>
                        </a:rPr>
                        <a:t>cualquier </a:t>
                      </a:r>
                      <a:r>
                        <a:rPr lang="es-ES" sz="1200" dirty="0">
                          <a:solidFill>
                            <a:schemeClr val="accent5"/>
                          </a:solidFill>
                          <a:effectLst/>
                          <a:latin typeface="Arial Narrow" panose="020B0606020202030204" pitchFamily="34" charset="0"/>
                        </a:rPr>
                        <a:t>proyecto que se realice en los cantones que están bajo su tutela, con </a:t>
                      </a:r>
                      <a:r>
                        <a:rPr lang="es-ES" sz="1200" u="sng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el fin de procurar un mayor involucramiento de los CME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ES" sz="1200" u="none" dirty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u="none" dirty="0" smtClean="0">
                          <a:solidFill>
                            <a:schemeClr val="accent5"/>
                          </a:solidFill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  <a:r>
                        <a:rPr lang="es-ES" sz="1200" dirty="0" smtClean="0">
                          <a:solidFill>
                            <a:schemeClr val="accent5"/>
                          </a:solidFill>
                          <a:effectLst/>
                          <a:latin typeface="Arial Narrow" panose="020B0606020202030204" pitchFamily="34" charset="0"/>
                        </a:rPr>
                        <a:t>La </a:t>
                      </a:r>
                      <a:r>
                        <a:rPr lang="es-ES" sz="1200" u="sng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creación de Rectorías  en Subregiones </a:t>
                      </a:r>
                      <a:r>
                        <a:rPr lang="es-ES" sz="1200" dirty="0">
                          <a:solidFill>
                            <a:schemeClr val="accent5"/>
                          </a:solidFill>
                          <a:effectLst/>
                          <a:latin typeface="Arial Narrow" panose="020B0606020202030204" pitchFamily="34" charset="0"/>
                        </a:rPr>
                        <a:t>que no estén compuestas por más de tres cantones e intendencias municipales, con una persona encargada de dicha Rectoría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accent5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ES" sz="1200" u="sng" dirty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u="sng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- Hacer un abordaje más </a:t>
                      </a:r>
                      <a:r>
                        <a:rPr lang="es-ES" sz="1200" u="sng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amplio, integral </a:t>
                      </a:r>
                      <a:r>
                        <a:rPr lang="es-ES" sz="1200" u="sng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y sostenido de los Comités Municipales</a:t>
                      </a:r>
                      <a:r>
                        <a:rPr lang="es-ES" sz="1200" dirty="0">
                          <a:solidFill>
                            <a:schemeClr val="accent5"/>
                          </a:solidFill>
                          <a:effectLst/>
                          <a:latin typeface="Arial Narrow" panose="020B0606020202030204" pitchFamily="34" charset="0"/>
                        </a:rPr>
                        <a:t> de Emergencias, las sedes de las Instituciones del Estado de cualquier índole, las organizaciones no gubernamentales incluidas las de carácter religioso y la empresa privada de cualquier tipo y las comunidades o caseríos para organizarlos y atenderlos como usuarios del SNGR.  </a:t>
                      </a:r>
                    </a:p>
                  </a:txBody>
                  <a:tcPr marL="36876" marR="36876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Rectángulo 3"/>
          <p:cNvSpPr/>
          <p:nvPr/>
        </p:nvSpPr>
        <p:spPr>
          <a:xfrm>
            <a:off x="611560" y="363418"/>
            <a:ext cx="7848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>
                <a:solidFill>
                  <a:srgbClr val="C00000"/>
                </a:solidFill>
              </a:rPr>
              <a:t>CONTINUACIÒN … ALGUNAS </a:t>
            </a:r>
            <a:r>
              <a:rPr lang="es-ES" b="1" dirty="0">
                <a:solidFill>
                  <a:srgbClr val="C00000"/>
                </a:solidFill>
              </a:rPr>
              <a:t>RECOMENDACIONES DE LA </a:t>
            </a:r>
            <a:r>
              <a:rPr lang="es-ES" b="1" dirty="0" smtClean="0">
                <a:solidFill>
                  <a:srgbClr val="C00000"/>
                </a:solidFill>
              </a:rPr>
              <a:t>CS…</a:t>
            </a:r>
            <a:endParaRPr lang="es-ES" dirty="0">
              <a:solidFill>
                <a:srgbClr val="C00000"/>
              </a:solidFill>
            </a:endParaRPr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8" y="6683224"/>
            <a:ext cx="9462931" cy="27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0669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3" name="16 Grupo"/>
          <p:cNvGrpSpPr>
            <a:grpSpLocks/>
          </p:cNvGrpSpPr>
          <p:nvPr/>
        </p:nvGrpSpPr>
        <p:grpSpPr bwMode="auto">
          <a:xfrm>
            <a:off x="-108520" y="-171400"/>
            <a:ext cx="9390925" cy="7029400"/>
            <a:chOff x="-98292" y="-3"/>
            <a:chExt cx="9242294" cy="6858004"/>
          </a:xfrm>
        </p:grpSpPr>
        <p:sp>
          <p:nvSpPr>
            <p:cNvPr id="7" name="6 Rectángulo"/>
            <p:cNvSpPr/>
            <p:nvPr/>
          </p:nvSpPr>
          <p:spPr>
            <a:xfrm>
              <a:off x="-95243" y="-3"/>
              <a:ext cx="9239243" cy="685800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CO"/>
            </a:p>
          </p:txBody>
        </p:sp>
        <p:sp>
          <p:nvSpPr>
            <p:cNvPr id="2056" name="AutoShape 2"/>
            <p:cNvSpPr>
              <a:spLocks/>
            </p:cNvSpPr>
            <p:nvPr/>
          </p:nvSpPr>
          <p:spPr bwMode="auto">
            <a:xfrm rot="16200000">
              <a:off x="4201396" y="-4299690"/>
              <a:ext cx="642918" cy="9242294"/>
            </a:xfrm>
            <a:prstGeom prst="roundRect">
              <a:avLst>
                <a:gd name="adj" fmla="val 9514"/>
              </a:avLst>
            </a:prstGeom>
            <a:solidFill>
              <a:schemeClr val="tx2">
                <a:lumMod val="20000"/>
                <a:lumOff val="80000"/>
              </a:schemeClr>
            </a:solidFill>
            <a:ln w="25400">
              <a:solidFill>
                <a:srgbClr val="8B9268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s-CO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057" name="AutoShape 2"/>
            <p:cNvSpPr>
              <a:spLocks/>
            </p:cNvSpPr>
            <p:nvPr/>
          </p:nvSpPr>
          <p:spPr bwMode="auto">
            <a:xfrm>
              <a:off x="-98292" y="2584"/>
              <a:ext cx="1269540" cy="3239819"/>
            </a:xfrm>
            <a:prstGeom prst="roundRect">
              <a:avLst>
                <a:gd name="adj" fmla="val 18069"/>
              </a:avLst>
            </a:prstGeom>
            <a:solidFill>
              <a:schemeClr val="tx2">
                <a:lumMod val="20000"/>
                <a:lumOff val="80000"/>
              </a:schemeClr>
            </a:solidFill>
            <a:ln w="254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s-CO">
                <a:latin typeface="Calibri" pitchFamily="34" charset="0"/>
              </a:endParaRPr>
            </a:p>
          </p:txBody>
        </p:sp>
        <p:sp>
          <p:nvSpPr>
            <p:cNvPr id="10" name="9 Rectángulo redondeado"/>
            <p:cNvSpPr/>
            <p:nvPr/>
          </p:nvSpPr>
          <p:spPr>
            <a:xfrm>
              <a:off x="43445" y="291530"/>
              <a:ext cx="8964343" cy="6566471"/>
            </a:xfrm>
            <a:prstGeom prst="round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CO"/>
            </a:p>
          </p:txBody>
        </p:sp>
      </p:grpSp>
      <p:sp>
        <p:nvSpPr>
          <p:cNvPr id="2" name="CuadroTexto 1"/>
          <p:cNvSpPr txBox="1"/>
          <p:nvPr/>
        </p:nvSpPr>
        <p:spPr>
          <a:xfrm>
            <a:off x="1475656" y="-148622"/>
            <a:ext cx="5904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tx2"/>
                </a:solidFill>
              </a:rPr>
              <a:t>COMISION NACIONAL DE PREVENCIÒN DE RIESGOS Y ATENCIÒN DE EMERGENCIAS</a:t>
            </a:r>
            <a:endParaRPr lang="es-ES" sz="1400" b="1" dirty="0">
              <a:solidFill>
                <a:schemeClr val="tx2"/>
              </a:solidFill>
            </a:endParaRPr>
          </a:p>
        </p:txBody>
      </p:sp>
      <p:pic>
        <p:nvPicPr>
          <p:cNvPr id="13" name="Imagen 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325" y="-20903"/>
            <a:ext cx="487149" cy="446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Imagen 13" descr="I:\Archivos Comunes\CONTRALORÍA DE SERVICIOS GESTION HASTA EL 31-03-2014\Logo Contraloría de Servicios\Contraloría de servicios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4537" y="-95710"/>
            <a:ext cx="452227" cy="41739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3599915"/>
              </p:ext>
            </p:extLst>
          </p:nvPr>
        </p:nvGraphicFramePr>
        <p:xfrm>
          <a:off x="251520" y="1308981"/>
          <a:ext cx="8712968" cy="45437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68075"/>
                <a:gridCol w="6244893"/>
              </a:tblGrid>
              <a:tr h="7612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  <a:latin typeface="Arial Narrow" panose="020B0606020202030204" pitchFamily="34" charset="0"/>
                        </a:rPr>
                        <a:t>VARIABLES </a:t>
                      </a:r>
                      <a:r>
                        <a:rPr lang="es-ES" sz="1400" dirty="0">
                          <a:effectLst/>
                          <a:latin typeface="Arial Narrow" panose="020B0606020202030204" pitchFamily="34" charset="0"/>
                        </a:rPr>
                        <a:t>PLANTEADAS PARA REALIZAR EL ESTUDIO DE PERCEPCIÒN</a:t>
                      </a:r>
                      <a:endParaRPr lang="es-ES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76" marR="368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Arial Narrow" panose="020B0606020202030204" pitchFamily="34" charset="0"/>
                        </a:rPr>
                        <a:t>RECOMENDACIONES GENERALES PARA BUSCAR MEJORAS EN EL SERVICIO DE LA CNE AL </a:t>
                      </a:r>
                      <a:r>
                        <a:rPr lang="es-ES" sz="1400" dirty="0" smtClean="0">
                          <a:effectLst/>
                          <a:latin typeface="Arial Narrow" panose="020B0606020202030204" pitchFamily="34" charset="0"/>
                        </a:rPr>
                        <a:t>SNGR (</a:t>
                      </a:r>
                      <a:r>
                        <a:rPr lang="es-ES" sz="1400" dirty="0">
                          <a:effectLst/>
                          <a:latin typeface="Arial Narrow" panose="020B0606020202030204" pitchFamily="34" charset="0"/>
                        </a:rPr>
                        <a:t>CON FUNDAMENTO EN EL ESTUDIO)</a:t>
                      </a:r>
                      <a:endParaRPr lang="es-ES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76" marR="36876" marT="0" marB="0">
                    <a:solidFill>
                      <a:schemeClr val="accent1"/>
                    </a:solidFill>
                  </a:tcPr>
                </a:tc>
              </a:tr>
              <a:tr h="378249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FFC000"/>
                          </a:solidFill>
                          <a:effectLst/>
                          <a:latin typeface="Arial Narrow" panose="020B0606020202030204" pitchFamily="34" charset="0"/>
                        </a:rPr>
                        <a:t>Calidad del Servicio </a:t>
                      </a:r>
                      <a:r>
                        <a:rPr lang="es-ES" sz="1400" dirty="0">
                          <a:effectLst/>
                          <a:latin typeface="Arial Narrow" panose="020B0606020202030204" pitchFamily="34" charset="0"/>
                        </a:rPr>
                        <a:t>(Apoyo, asesoría, capacitación y orientación permanente y personalizada)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ES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76" marR="368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 smtClean="0">
                          <a:solidFill>
                            <a:schemeClr val="accent5"/>
                          </a:solidFill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  <a:r>
                        <a:rPr lang="es-ES" sz="1200" u="sng" dirty="0" smtClean="0">
                          <a:solidFill>
                            <a:schemeClr val="accent2"/>
                          </a:solidFill>
                          <a:effectLst/>
                          <a:latin typeface="Arial Narrow" panose="020B0606020202030204" pitchFamily="34" charset="0"/>
                        </a:rPr>
                        <a:t>Procurar</a:t>
                      </a:r>
                      <a:r>
                        <a:rPr lang="es-ES" sz="1200" u="sng" baseline="0" dirty="0" smtClean="0">
                          <a:solidFill>
                            <a:schemeClr val="accent2"/>
                          </a:solidFill>
                          <a:effectLst/>
                          <a:latin typeface="Arial Narrow" panose="020B0606020202030204" pitchFamily="34" charset="0"/>
                        </a:rPr>
                        <a:t> un mayor desarrollo de las capacidades del CME</a:t>
                      </a:r>
                      <a:r>
                        <a:rPr lang="es-ES" sz="1200" baseline="0" dirty="0" smtClean="0">
                          <a:solidFill>
                            <a:schemeClr val="accent5"/>
                          </a:solidFill>
                          <a:effectLst/>
                          <a:latin typeface="Arial Narrow" panose="020B0606020202030204" pitchFamily="34" charset="0"/>
                        </a:rPr>
                        <a:t>, como unidad colegiada en materia de gestión del riesgo, aplicando  los Artículos 11 y 14 de la Ley 8488.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solidFill>
                            <a:schemeClr val="accent5"/>
                          </a:solidFill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  <a:r>
                        <a:rPr lang="es-ES" sz="1200" u="sng" dirty="0" smtClean="0">
                          <a:solidFill>
                            <a:schemeClr val="accent2"/>
                          </a:solidFill>
                          <a:effectLst/>
                          <a:latin typeface="Arial Narrow" panose="020B0606020202030204" pitchFamily="34" charset="0"/>
                        </a:rPr>
                        <a:t>Crear como parte de</a:t>
                      </a:r>
                      <a:r>
                        <a:rPr lang="es-ES" sz="1200" u="sng" baseline="0" dirty="0" smtClean="0">
                          <a:solidFill>
                            <a:schemeClr val="accent2"/>
                          </a:solidFill>
                          <a:effectLst/>
                          <a:latin typeface="Arial Narrow" panose="020B0606020202030204" pitchFamily="34" charset="0"/>
                        </a:rPr>
                        <a:t> las rectorías subregionales</a:t>
                      </a:r>
                      <a:r>
                        <a:rPr lang="es-ES" sz="1200" baseline="0" dirty="0" smtClean="0">
                          <a:solidFill>
                            <a:schemeClr val="accent5"/>
                          </a:solidFill>
                          <a:effectLst/>
                          <a:latin typeface="Arial Narrow" panose="020B0606020202030204" pitchFamily="34" charset="0"/>
                        </a:rPr>
                        <a:t>, una estructura denominada: </a:t>
                      </a:r>
                      <a:r>
                        <a:rPr lang="es-ES" sz="1200" baseline="0" dirty="0" smtClean="0">
                          <a:solidFill>
                            <a:schemeClr val="accent2"/>
                          </a:solidFill>
                          <a:effectLst/>
                          <a:latin typeface="Arial Narrow" panose="020B0606020202030204" pitchFamily="34" charset="0"/>
                        </a:rPr>
                        <a:t>Comando Unificado de Primera Respuesta o (Preparativos y Respuesta),</a:t>
                      </a:r>
                      <a:r>
                        <a:rPr lang="es-ES" sz="1200" baseline="0" dirty="0" smtClean="0">
                          <a:solidFill>
                            <a:schemeClr val="accent5"/>
                          </a:solidFill>
                          <a:effectLst/>
                          <a:latin typeface="Arial Narrow" panose="020B0606020202030204" pitchFamily="34" charset="0"/>
                        </a:rPr>
                        <a:t> integradas estrictamente por organizaciones de respuesta inmediata.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baseline="0" dirty="0" smtClean="0">
                          <a:solidFill>
                            <a:schemeClr val="accent5"/>
                          </a:solidFill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  <a:r>
                        <a:rPr lang="es-ES" sz="1200" u="sng" baseline="0" dirty="0" smtClean="0">
                          <a:solidFill>
                            <a:schemeClr val="accent2"/>
                          </a:solidFill>
                          <a:effectLst/>
                          <a:latin typeface="Arial Narrow" panose="020B0606020202030204" pitchFamily="34" charset="0"/>
                        </a:rPr>
                        <a:t>Separar en todos los niveles nacional, regional y cantonal, las dos estructuras </a:t>
                      </a:r>
                      <a:r>
                        <a:rPr lang="es-ES" sz="1200" baseline="0" dirty="0" smtClean="0">
                          <a:solidFill>
                            <a:schemeClr val="accent5"/>
                          </a:solidFill>
                          <a:effectLst/>
                          <a:latin typeface="Arial Narrow" panose="020B0606020202030204" pitchFamily="34" charset="0"/>
                        </a:rPr>
                        <a:t>que existen para la gestión del riesgo: `1) Prevención y Mitigación y 2) Preparativos y      -Respuesta.  </a:t>
                      </a:r>
                      <a:r>
                        <a:rPr lang="es-ES" sz="1200" u="sng" baseline="0" dirty="0" smtClean="0">
                          <a:solidFill>
                            <a:schemeClr val="accent2"/>
                          </a:solidFill>
                          <a:effectLst/>
                          <a:latin typeface="Arial Narrow" panose="020B0606020202030204" pitchFamily="34" charset="0"/>
                        </a:rPr>
                        <a:t>Con mandos absolutamente separados </a:t>
                      </a:r>
                      <a:r>
                        <a:rPr lang="es-ES" sz="1200" baseline="0" dirty="0" smtClean="0">
                          <a:solidFill>
                            <a:schemeClr val="accent5"/>
                          </a:solidFill>
                          <a:effectLst/>
                          <a:latin typeface="Arial Narrow" panose="020B0606020202030204" pitchFamily="34" charset="0"/>
                        </a:rPr>
                        <a:t>y </a:t>
                      </a:r>
                      <a:r>
                        <a:rPr lang="es-ES" sz="1200" u="sng" baseline="0" dirty="0" smtClean="0">
                          <a:solidFill>
                            <a:schemeClr val="accent2"/>
                          </a:solidFill>
                          <a:effectLst/>
                          <a:latin typeface="Arial Narrow" panose="020B0606020202030204" pitchFamily="34" charset="0"/>
                        </a:rPr>
                        <a:t>con capacidades académicas y técnicas absolutamente definidas</a:t>
                      </a:r>
                      <a:r>
                        <a:rPr lang="es-ES" sz="1200" baseline="0" dirty="0" smtClean="0">
                          <a:solidFill>
                            <a:schemeClr val="accent5"/>
                          </a:solidFill>
                          <a:effectLst/>
                          <a:latin typeface="Arial Narrow" panose="020B0606020202030204" pitchFamily="34" charset="0"/>
                        </a:rPr>
                        <a:t>, para la adecuada rectoría en ambos escenarios del quehacer rector institucional.</a:t>
                      </a:r>
                      <a:endParaRPr lang="es-ES" sz="1200" dirty="0">
                        <a:solidFill>
                          <a:schemeClr val="accent5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876" marR="36876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Rectángulo 3"/>
          <p:cNvSpPr/>
          <p:nvPr/>
        </p:nvSpPr>
        <p:spPr>
          <a:xfrm>
            <a:off x="1486873" y="713618"/>
            <a:ext cx="59884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CONTINUACIÒN … ALGUNAS </a:t>
            </a:r>
            <a:r>
              <a:rPr lang="es-ES" b="1" dirty="0">
                <a:solidFill>
                  <a:srgbClr val="C00000"/>
                </a:solidFill>
                <a:latin typeface="Arial Narrow" panose="020B0606020202030204" pitchFamily="34" charset="0"/>
              </a:rPr>
              <a:t>RECOMENDACIONES DE LA </a:t>
            </a:r>
            <a:r>
              <a:rPr lang="es-ES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CS…</a:t>
            </a:r>
            <a:endParaRPr lang="es-ES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1613" y="6584557"/>
            <a:ext cx="9378248" cy="296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4977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3" name="16 Grupo"/>
          <p:cNvGrpSpPr>
            <a:grpSpLocks/>
          </p:cNvGrpSpPr>
          <p:nvPr/>
        </p:nvGrpSpPr>
        <p:grpSpPr bwMode="auto">
          <a:xfrm>
            <a:off x="-318441" y="4078"/>
            <a:ext cx="9406358" cy="6863292"/>
            <a:chOff x="-113483" y="-5292"/>
            <a:chExt cx="9257483" cy="6863293"/>
          </a:xfrm>
        </p:grpSpPr>
        <p:sp>
          <p:nvSpPr>
            <p:cNvPr id="7" name="6 Rectángulo"/>
            <p:cNvSpPr/>
            <p:nvPr/>
          </p:nvSpPr>
          <p:spPr>
            <a:xfrm>
              <a:off x="-95243" y="-3"/>
              <a:ext cx="9239243" cy="685800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CO"/>
            </a:p>
          </p:txBody>
        </p:sp>
        <p:sp>
          <p:nvSpPr>
            <p:cNvPr id="2056" name="AutoShape 2"/>
            <p:cNvSpPr>
              <a:spLocks/>
            </p:cNvSpPr>
            <p:nvPr/>
          </p:nvSpPr>
          <p:spPr bwMode="auto">
            <a:xfrm rot="16200000">
              <a:off x="4186205" y="-4304980"/>
              <a:ext cx="642918" cy="9242294"/>
            </a:xfrm>
            <a:prstGeom prst="roundRect">
              <a:avLst>
                <a:gd name="adj" fmla="val 9514"/>
              </a:avLst>
            </a:prstGeom>
            <a:solidFill>
              <a:schemeClr val="tx2">
                <a:lumMod val="20000"/>
                <a:lumOff val="80000"/>
              </a:schemeClr>
            </a:solidFill>
            <a:ln w="25400">
              <a:solidFill>
                <a:srgbClr val="8B9268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s-CO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057" name="AutoShape 2"/>
            <p:cNvSpPr>
              <a:spLocks/>
            </p:cNvSpPr>
            <p:nvPr/>
          </p:nvSpPr>
          <p:spPr bwMode="auto">
            <a:xfrm>
              <a:off x="-98292" y="2584"/>
              <a:ext cx="1269540" cy="3239819"/>
            </a:xfrm>
            <a:prstGeom prst="roundRect">
              <a:avLst>
                <a:gd name="adj" fmla="val 18069"/>
              </a:avLst>
            </a:prstGeom>
            <a:solidFill>
              <a:schemeClr val="tx2">
                <a:lumMod val="20000"/>
                <a:lumOff val="80000"/>
              </a:schemeClr>
            </a:solidFill>
            <a:ln w="254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s-CO">
                <a:latin typeface="Calibri" pitchFamily="34" charset="0"/>
              </a:endParaRPr>
            </a:p>
          </p:txBody>
        </p:sp>
        <p:sp>
          <p:nvSpPr>
            <p:cNvPr id="10" name="9 Rectángulo redondeado"/>
            <p:cNvSpPr/>
            <p:nvPr/>
          </p:nvSpPr>
          <p:spPr>
            <a:xfrm>
              <a:off x="-15075" y="260644"/>
              <a:ext cx="9053276" cy="6597356"/>
            </a:xfrm>
            <a:prstGeom prst="round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CO"/>
            </a:p>
          </p:txBody>
        </p:sp>
      </p:grpSp>
      <p:sp>
        <p:nvSpPr>
          <p:cNvPr id="2" name="CuadroTexto 1"/>
          <p:cNvSpPr txBox="1"/>
          <p:nvPr/>
        </p:nvSpPr>
        <p:spPr>
          <a:xfrm>
            <a:off x="1480774" y="30814"/>
            <a:ext cx="5904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tx2"/>
                </a:solidFill>
              </a:rPr>
              <a:t>COMISION NACIONAL DE PREVENCIÒN DE RIESGOS Y ATENCIÒN DE EMERGENCIAS</a:t>
            </a:r>
            <a:endParaRPr lang="es-ES" sz="1400" b="1" dirty="0">
              <a:solidFill>
                <a:schemeClr val="tx2"/>
              </a:solidFill>
            </a:endParaRPr>
          </a:p>
        </p:txBody>
      </p:sp>
      <p:pic>
        <p:nvPicPr>
          <p:cNvPr id="13" name="Imagen 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8450" y="146248"/>
            <a:ext cx="441232" cy="404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Imagen 13" descr="I:\Archivos Comunes\CONTRALORÍA DE SERVICIOS GESTION HASTA EL 31-03-2014\Logo Contraloría de Servicios\Contraloría de servicios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8849" y="90090"/>
            <a:ext cx="380102" cy="404667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Elipse 14"/>
          <p:cNvSpPr/>
          <p:nvPr/>
        </p:nvSpPr>
        <p:spPr bwMode="auto">
          <a:xfrm>
            <a:off x="318817" y="579559"/>
            <a:ext cx="3240360" cy="1584176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12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rgbClr val="C00000"/>
              </a:solidFill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</a:rPr>
              <a:t>GRACIAS…</a:t>
            </a:r>
            <a:endParaRPr kumimoji="0" lang="es-ES" sz="3200" b="1" i="0" u="none" strike="noStrike" normalizeH="0" baseline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pic>
        <p:nvPicPr>
          <p:cNvPr id="18" name="Imagen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3006" y="6561779"/>
            <a:ext cx="9434329" cy="296221"/>
          </a:xfrm>
          <a:prstGeom prst="rect">
            <a:avLst/>
          </a:prstGeom>
        </p:spPr>
      </p:pic>
      <p:sp>
        <p:nvSpPr>
          <p:cNvPr id="3" name="Elipse 2"/>
          <p:cNvSpPr/>
          <p:nvPr/>
        </p:nvSpPr>
        <p:spPr>
          <a:xfrm>
            <a:off x="3347864" y="2564904"/>
            <a:ext cx="5184576" cy="270602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CuadroTexto 3"/>
          <p:cNvSpPr txBox="1"/>
          <p:nvPr/>
        </p:nvSpPr>
        <p:spPr>
          <a:xfrm>
            <a:off x="3995936" y="2954699"/>
            <a:ext cx="39604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CR" sz="2000" b="1" i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La vida es como una bicicleta, para mantener el equilibrio tienes que pedalear hacia delante. </a:t>
            </a:r>
            <a:endParaRPr lang="es-ES" sz="2000" b="1" i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6588224" y="5390627"/>
            <a:ext cx="18133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R" b="1" i="1" dirty="0">
                <a:solidFill>
                  <a:schemeClr val="accent1"/>
                </a:solidFill>
              </a:rPr>
              <a:t>Albert Einstein</a:t>
            </a:r>
          </a:p>
        </p:txBody>
      </p:sp>
    </p:spTree>
    <p:extLst>
      <p:ext uri="{BB962C8B-B14F-4D97-AF65-F5344CB8AC3E}">
        <p14:creationId xmlns:p14="http://schemas.microsoft.com/office/powerpoint/2010/main" val="23814448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3" name="16 Grupo"/>
          <p:cNvGrpSpPr>
            <a:grpSpLocks/>
          </p:cNvGrpSpPr>
          <p:nvPr/>
        </p:nvGrpSpPr>
        <p:grpSpPr bwMode="auto">
          <a:xfrm>
            <a:off x="-34674" y="-2999"/>
            <a:ext cx="9425599" cy="6858003"/>
            <a:chOff x="-132417" y="-3"/>
            <a:chExt cx="9276419" cy="6858004"/>
          </a:xfrm>
        </p:grpSpPr>
        <p:sp>
          <p:nvSpPr>
            <p:cNvPr id="7" name="6 Rectángulo"/>
            <p:cNvSpPr/>
            <p:nvPr/>
          </p:nvSpPr>
          <p:spPr>
            <a:xfrm>
              <a:off x="-132417" y="-3"/>
              <a:ext cx="9239243" cy="685800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CO"/>
            </a:p>
          </p:txBody>
        </p:sp>
        <p:sp>
          <p:nvSpPr>
            <p:cNvPr id="2056" name="AutoShape 2"/>
            <p:cNvSpPr>
              <a:spLocks/>
            </p:cNvSpPr>
            <p:nvPr/>
          </p:nvSpPr>
          <p:spPr bwMode="auto">
            <a:xfrm rot="16200000">
              <a:off x="4201396" y="-4299690"/>
              <a:ext cx="642918" cy="9242294"/>
            </a:xfrm>
            <a:prstGeom prst="roundRect">
              <a:avLst>
                <a:gd name="adj" fmla="val 9514"/>
              </a:avLst>
            </a:prstGeom>
            <a:solidFill>
              <a:schemeClr val="tx2">
                <a:lumMod val="20000"/>
                <a:lumOff val="80000"/>
              </a:schemeClr>
            </a:solidFill>
            <a:ln w="25400">
              <a:solidFill>
                <a:srgbClr val="8B9268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s-CO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057" name="AutoShape 2"/>
            <p:cNvSpPr>
              <a:spLocks/>
            </p:cNvSpPr>
            <p:nvPr/>
          </p:nvSpPr>
          <p:spPr bwMode="auto">
            <a:xfrm>
              <a:off x="-98292" y="2584"/>
              <a:ext cx="1269540" cy="3239819"/>
            </a:xfrm>
            <a:prstGeom prst="roundRect">
              <a:avLst>
                <a:gd name="adj" fmla="val 18069"/>
              </a:avLst>
            </a:prstGeom>
            <a:solidFill>
              <a:schemeClr val="tx2">
                <a:lumMod val="20000"/>
                <a:lumOff val="80000"/>
              </a:schemeClr>
            </a:solidFill>
            <a:ln w="254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s-CO">
                <a:latin typeface="Calibri" pitchFamily="34" charset="0"/>
              </a:endParaRPr>
            </a:p>
          </p:txBody>
        </p:sp>
        <p:sp>
          <p:nvSpPr>
            <p:cNvPr id="10" name="9 Rectángulo redondeado"/>
            <p:cNvSpPr/>
            <p:nvPr/>
          </p:nvSpPr>
          <p:spPr>
            <a:xfrm>
              <a:off x="78379" y="263644"/>
              <a:ext cx="8822606" cy="6594357"/>
            </a:xfrm>
            <a:prstGeom prst="round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CO"/>
            </a:p>
          </p:txBody>
        </p:sp>
      </p:grpSp>
      <p:sp>
        <p:nvSpPr>
          <p:cNvPr id="2" name="CuadroTexto 1"/>
          <p:cNvSpPr txBox="1"/>
          <p:nvPr/>
        </p:nvSpPr>
        <p:spPr>
          <a:xfrm>
            <a:off x="1548603" y="19912"/>
            <a:ext cx="5904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tx2"/>
                </a:solidFill>
              </a:rPr>
              <a:t>COMISION NACIONAL DE PREVENCIÒN DE RIESGOS Y ATENCIÒN DE EMERGENCIAS</a:t>
            </a:r>
            <a:endParaRPr lang="es-ES" sz="1400" b="1" dirty="0">
              <a:solidFill>
                <a:schemeClr val="tx2"/>
              </a:solidFill>
            </a:endParaRPr>
          </a:p>
        </p:txBody>
      </p:sp>
      <p:pic>
        <p:nvPicPr>
          <p:cNvPr id="13" name="Imagen 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78" y="83084"/>
            <a:ext cx="579046" cy="531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Imagen 13" descr="I:\Archivos Comunes\CONTRALORÍA DE SERVICIOS GESTION HASTA EL 31-03-2014\Logo Contraloría de Servicios\Contraloría de servicios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5068" y="62507"/>
            <a:ext cx="498444" cy="47635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/>
          <p:cNvSpPr txBox="1"/>
          <p:nvPr/>
        </p:nvSpPr>
        <p:spPr>
          <a:xfrm>
            <a:off x="1187624" y="1488753"/>
            <a:ext cx="7272808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dirty="0" smtClean="0">
                <a:solidFill>
                  <a:srgbClr val="C00000"/>
                </a:solidFill>
              </a:rPr>
              <a:t>a) </a:t>
            </a:r>
            <a:r>
              <a:rPr lang="es-MX" b="1" u="sng" dirty="0" smtClean="0">
                <a:solidFill>
                  <a:schemeClr val="tx2"/>
                </a:solidFill>
              </a:rPr>
              <a:t>Fortalecer </a:t>
            </a:r>
            <a:r>
              <a:rPr lang="es-MX" b="1" u="sng" dirty="0">
                <a:solidFill>
                  <a:schemeClr val="tx2"/>
                </a:solidFill>
              </a:rPr>
              <a:t>las capacidades del país</a:t>
            </a:r>
            <a:r>
              <a:rPr lang="es-MX" b="1" dirty="0">
                <a:solidFill>
                  <a:schemeClr val="tx2"/>
                </a:solidFill>
              </a:rPr>
              <a:t> en la gestión integral del riesgo, mediante la articulación del Sistema Nacional de Gestión del Riesgo y la aplicación concreta del Plan, </a:t>
            </a:r>
            <a:r>
              <a:rPr lang="es-MX" b="1" dirty="0" smtClean="0">
                <a:solidFill>
                  <a:srgbClr val="C00000"/>
                </a:solidFill>
              </a:rPr>
              <a:t>b) </a:t>
            </a:r>
            <a:r>
              <a:rPr lang="es-MX" b="1" dirty="0" smtClean="0">
                <a:solidFill>
                  <a:schemeClr val="tx2"/>
                </a:solidFill>
              </a:rPr>
              <a:t>O</a:t>
            </a:r>
            <a:r>
              <a:rPr lang="es-MX" b="1" u="sng" dirty="0" smtClean="0">
                <a:solidFill>
                  <a:schemeClr val="tx2"/>
                </a:solidFill>
              </a:rPr>
              <a:t>rientar  </a:t>
            </a:r>
            <a:r>
              <a:rPr lang="es-MX" b="1" u="sng" dirty="0">
                <a:solidFill>
                  <a:schemeClr val="tx2"/>
                </a:solidFill>
              </a:rPr>
              <a:t>la reducción de la vulnerabilidad</a:t>
            </a:r>
            <a:r>
              <a:rPr lang="es-MX" b="1" dirty="0">
                <a:solidFill>
                  <a:schemeClr val="tx2"/>
                </a:solidFill>
              </a:rPr>
              <a:t>, para</a:t>
            </a:r>
            <a:r>
              <a:rPr lang="es-MX" dirty="0"/>
              <a:t> </a:t>
            </a:r>
            <a:r>
              <a:rPr lang="es-MX" b="1" dirty="0" smtClean="0">
                <a:solidFill>
                  <a:srgbClr val="C00000"/>
                </a:solidFill>
              </a:rPr>
              <a:t>c)</a:t>
            </a:r>
            <a:r>
              <a:rPr lang="es-MX" dirty="0" smtClean="0"/>
              <a:t> </a:t>
            </a:r>
            <a:r>
              <a:rPr lang="es-MX" b="1" dirty="0" smtClean="0">
                <a:solidFill>
                  <a:schemeClr val="tx2"/>
                </a:solidFill>
              </a:rPr>
              <a:t>P</a:t>
            </a:r>
            <a:r>
              <a:rPr lang="es-MX" b="1" u="sng" dirty="0" smtClean="0">
                <a:solidFill>
                  <a:schemeClr val="tx2"/>
                </a:solidFill>
              </a:rPr>
              <a:t>romover </a:t>
            </a:r>
            <a:r>
              <a:rPr lang="es-MX" b="1" u="sng" dirty="0">
                <a:solidFill>
                  <a:schemeClr val="tx2"/>
                </a:solidFill>
              </a:rPr>
              <a:t>un desarrollo seguro y el bienestar de los habitantes</a:t>
            </a:r>
            <a:r>
              <a:rPr lang="es-MX" b="1" dirty="0">
                <a:solidFill>
                  <a:schemeClr val="tx2"/>
                </a:solidFill>
              </a:rPr>
              <a:t>. </a:t>
            </a:r>
            <a:endParaRPr lang="es-MX" b="1" dirty="0" smtClean="0">
              <a:solidFill>
                <a:schemeClr val="tx2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s-MX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 </a:t>
            </a:r>
            <a:r>
              <a:rPr lang="es-MX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pueden considerar otros objetivos que no están (algunos sí y otros no), explícitamente señalados en el texto de la ley 8488, pero que sí se desprenden de varias normas o mandatos contenidos entre los artículos 7, 10, 11, 14, 15,38,39,42,43,48, 49 y 51 de la Ley 8488, Ley  Nacional de Emergencias y Prevención de Riesgos. Así como en su Reglamento.</a:t>
            </a:r>
            <a:endParaRPr lang="es-ES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1973813" y="1119421"/>
            <a:ext cx="5435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solidFill>
                  <a:srgbClr val="C00000"/>
                </a:solidFill>
              </a:rPr>
              <a:t>Objetivo </a:t>
            </a:r>
            <a:r>
              <a:rPr lang="es-MX" b="1" dirty="0">
                <a:solidFill>
                  <a:srgbClr val="C00000"/>
                </a:solidFill>
              </a:rPr>
              <a:t>de la CNE</a:t>
            </a:r>
            <a:endParaRPr lang="es-ES" b="1" dirty="0">
              <a:solidFill>
                <a:srgbClr val="C00000"/>
              </a:solidFill>
            </a:endParaRPr>
          </a:p>
          <a:p>
            <a:endParaRPr lang="es-ES" dirty="0"/>
          </a:p>
        </p:txBody>
      </p:sp>
      <p:pic>
        <p:nvPicPr>
          <p:cNvPr id="16" name="Imagen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476" y="6576579"/>
            <a:ext cx="9369627" cy="296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6925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3" name="16 Grupo"/>
          <p:cNvGrpSpPr>
            <a:grpSpLocks/>
          </p:cNvGrpSpPr>
          <p:nvPr/>
        </p:nvGrpSpPr>
        <p:grpSpPr bwMode="auto">
          <a:xfrm>
            <a:off x="-36514" y="-112079"/>
            <a:ext cx="9683495" cy="7056784"/>
            <a:chOff x="-98292" y="-3"/>
            <a:chExt cx="9242294" cy="6911643"/>
          </a:xfrm>
        </p:grpSpPr>
        <p:sp>
          <p:nvSpPr>
            <p:cNvPr id="7" name="6 Rectángulo"/>
            <p:cNvSpPr/>
            <p:nvPr/>
          </p:nvSpPr>
          <p:spPr>
            <a:xfrm>
              <a:off x="-98292" y="-3"/>
              <a:ext cx="9242292" cy="691164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CO"/>
            </a:p>
          </p:txBody>
        </p:sp>
        <p:sp>
          <p:nvSpPr>
            <p:cNvPr id="2056" name="AutoShape 2"/>
            <p:cNvSpPr>
              <a:spLocks/>
            </p:cNvSpPr>
            <p:nvPr/>
          </p:nvSpPr>
          <p:spPr bwMode="auto">
            <a:xfrm rot="16200000">
              <a:off x="4201396" y="-4299691"/>
              <a:ext cx="642918" cy="9242294"/>
            </a:xfrm>
            <a:prstGeom prst="roundRect">
              <a:avLst>
                <a:gd name="adj" fmla="val 9514"/>
              </a:avLst>
            </a:prstGeom>
            <a:solidFill>
              <a:schemeClr val="tx2">
                <a:lumMod val="20000"/>
                <a:lumOff val="80000"/>
              </a:schemeClr>
            </a:solidFill>
            <a:ln w="25400">
              <a:solidFill>
                <a:srgbClr val="8B9268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s-CO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057" name="AutoShape 2"/>
            <p:cNvSpPr>
              <a:spLocks/>
            </p:cNvSpPr>
            <p:nvPr/>
          </p:nvSpPr>
          <p:spPr bwMode="auto">
            <a:xfrm>
              <a:off x="-98292" y="2584"/>
              <a:ext cx="1269540" cy="3239819"/>
            </a:xfrm>
            <a:prstGeom prst="roundRect">
              <a:avLst>
                <a:gd name="adj" fmla="val 18069"/>
              </a:avLst>
            </a:prstGeom>
            <a:solidFill>
              <a:schemeClr val="tx2">
                <a:lumMod val="20000"/>
                <a:lumOff val="80000"/>
              </a:schemeClr>
            </a:solidFill>
            <a:ln w="254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s-CO">
                <a:latin typeface="Calibri" pitchFamily="34" charset="0"/>
              </a:endParaRPr>
            </a:p>
          </p:txBody>
        </p:sp>
        <p:sp>
          <p:nvSpPr>
            <p:cNvPr id="10" name="9 Rectángulo redondeado"/>
            <p:cNvSpPr/>
            <p:nvPr/>
          </p:nvSpPr>
          <p:spPr>
            <a:xfrm>
              <a:off x="107888" y="211578"/>
              <a:ext cx="8821799" cy="6646423"/>
            </a:xfrm>
            <a:prstGeom prst="round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CO"/>
            </a:p>
          </p:txBody>
        </p:sp>
      </p:grpSp>
      <p:sp>
        <p:nvSpPr>
          <p:cNvPr id="2" name="CuadroTexto 1"/>
          <p:cNvSpPr txBox="1"/>
          <p:nvPr/>
        </p:nvSpPr>
        <p:spPr>
          <a:xfrm>
            <a:off x="1688277" y="-112079"/>
            <a:ext cx="5904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tx2"/>
                </a:solidFill>
              </a:rPr>
              <a:t>COMISION NACIONAL DE PREVENCIÒN DE RIESGOS Y ATENCIÒN DE EMERGENCIAS</a:t>
            </a:r>
            <a:endParaRPr lang="es-ES" sz="1400" b="1" dirty="0">
              <a:solidFill>
                <a:schemeClr val="tx2"/>
              </a:solidFill>
            </a:endParaRPr>
          </a:p>
        </p:txBody>
      </p:sp>
      <p:pic>
        <p:nvPicPr>
          <p:cNvPr id="13" name="Imagen 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-46680"/>
            <a:ext cx="521526" cy="478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Imagen 13" descr="I:\Archivos Comunes\CONTRALORÍA DE SERVICIOS GESTION HASTA EL 31-03-2014\Logo Contraloría de Servicios\Contraloría de servicios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1366" y="-46680"/>
            <a:ext cx="502980" cy="42089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ángulo 2"/>
          <p:cNvSpPr/>
          <p:nvPr/>
        </p:nvSpPr>
        <p:spPr>
          <a:xfrm>
            <a:off x="1584794" y="4873885"/>
            <a:ext cx="6616824" cy="2182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MX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ES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1880298" y="687268"/>
            <a:ext cx="6068365" cy="6521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MX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Objetivos del Estudio de Percepción del </a:t>
            </a:r>
            <a:r>
              <a:rPr lang="es-MX" b="1" dirty="0" smtClean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Servicio</a:t>
            </a:r>
            <a:endParaRPr lang="es-ES" sz="1600" b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MX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E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475656" y="1541999"/>
            <a:ext cx="6877650" cy="6850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MX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</a:t>
            </a: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s-MX" b="1" dirty="0">
                <a:solidFill>
                  <a:schemeClr val="accent5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 cumplimiento a los objetivos que orientan por mandato de ley a la Contraloría de Servicios.</a:t>
            </a:r>
            <a:endParaRPr lang="es-ES" b="1" dirty="0">
              <a:solidFill>
                <a:schemeClr val="accent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1485736" y="2414494"/>
            <a:ext cx="66888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b="1" dirty="0" smtClean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s-MX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s-MX" b="1" dirty="0">
                <a:solidFill>
                  <a:schemeClr val="accent5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Obtener información sobre el cumplimiento de varios de los objetivos que orientan el quehacer de la CNE, en función de los usuarios</a:t>
            </a:r>
            <a:r>
              <a:rPr lang="es-MX" b="1" dirty="0" smtClean="0">
                <a:solidFill>
                  <a:schemeClr val="accent5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ES" b="1" dirty="0">
              <a:solidFill>
                <a:schemeClr val="accent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1505940" y="3509629"/>
            <a:ext cx="668883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b="1" dirty="0" smtClean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3</a:t>
            </a:r>
            <a:r>
              <a:rPr lang="es-MX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.</a:t>
            </a: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</a:rPr>
              <a:t>-</a:t>
            </a:r>
            <a:r>
              <a:rPr lang="es-MX" b="1" dirty="0">
                <a:solidFill>
                  <a:schemeClr val="accent5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Conocer el criterio de un segmento representativo de los usuarios, acerca </a:t>
            </a:r>
            <a:r>
              <a:rPr lang="es-MX" b="1" dirty="0" smtClean="0">
                <a:solidFill>
                  <a:schemeClr val="accent5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del impacto y </a:t>
            </a:r>
            <a:r>
              <a:rPr lang="es-MX" b="1" dirty="0">
                <a:solidFill>
                  <a:schemeClr val="accent5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satisfacción que estos y las instituciones </a:t>
            </a:r>
            <a:r>
              <a:rPr lang="es-MX" b="1" dirty="0" smtClean="0">
                <a:solidFill>
                  <a:schemeClr val="accent5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obtienen  de </a:t>
            </a:r>
            <a:r>
              <a:rPr lang="es-MX" b="1" dirty="0">
                <a:solidFill>
                  <a:schemeClr val="accent5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los servicios que les proporciona la CNE, de conformidad con los mandatos de la Ley </a:t>
            </a:r>
            <a:r>
              <a:rPr lang="es-MX" b="1" dirty="0" smtClean="0">
                <a:solidFill>
                  <a:schemeClr val="accent5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8488, con el fin de buscar una mayor calidad de estos, aplicando mayor eficiencia, eficacia y mayor satisfacción del usuario.</a:t>
            </a:r>
            <a:endParaRPr lang="es-ES" b="1" dirty="0">
              <a:solidFill>
                <a:schemeClr val="accent5"/>
              </a:solidFill>
            </a:endParaRPr>
          </a:p>
        </p:txBody>
      </p:sp>
      <p:pic>
        <p:nvPicPr>
          <p:cNvPr id="19" name="Imagen 1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837" y="6675971"/>
            <a:ext cx="9670818" cy="296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4685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3" name="16 Grupo"/>
          <p:cNvGrpSpPr>
            <a:grpSpLocks/>
          </p:cNvGrpSpPr>
          <p:nvPr/>
        </p:nvGrpSpPr>
        <p:grpSpPr bwMode="auto">
          <a:xfrm>
            <a:off x="-276300" y="-11105"/>
            <a:ext cx="9390925" cy="6858004"/>
            <a:chOff x="-98292" y="-3"/>
            <a:chExt cx="9242294" cy="6858005"/>
          </a:xfrm>
        </p:grpSpPr>
        <p:sp>
          <p:nvSpPr>
            <p:cNvPr id="7" name="6 Rectángulo"/>
            <p:cNvSpPr/>
            <p:nvPr/>
          </p:nvSpPr>
          <p:spPr>
            <a:xfrm>
              <a:off x="-95243" y="-3"/>
              <a:ext cx="9239243" cy="685800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CO"/>
            </a:p>
          </p:txBody>
        </p:sp>
        <p:sp>
          <p:nvSpPr>
            <p:cNvPr id="2056" name="AutoShape 2"/>
            <p:cNvSpPr>
              <a:spLocks/>
            </p:cNvSpPr>
            <p:nvPr/>
          </p:nvSpPr>
          <p:spPr bwMode="auto">
            <a:xfrm rot="16200000">
              <a:off x="4207633" y="-4293453"/>
              <a:ext cx="642918" cy="9229820"/>
            </a:xfrm>
            <a:prstGeom prst="roundRect">
              <a:avLst>
                <a:gd name="adj" fmla="val 9514"/>
              </a:avLst>
            </a:prstGeom>
            <a:solidFill>
              <a:schemeClr val="tx2">
                <a:lumMod val="20000"/>
                <a:lumOff val="80000"/>
              </a:schemeClr>
            </a:solidFill>
            <a:ln w="25400">
              <a:solidFill>
                <a:srgbClr val="8B9268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s-CO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057" name="AutoShape 2"/>
            <p:cNvSpPr>
              <a:spLocks/>
            </p:cNvSpPr>
            <p:nvPr/>
          </p:nvSpPr>
          <p:spPr bwMode="auto">
            <a:xfrm>
              <a:off x="-98292" y="2584"/>
              <a:ext cx="1269540" cy="3239819"/>
            </a:xfrm>
            <a:prstGeom prst="roundRect">
              <a:avLst>
                <a:gd name="adj" fmla="val 18069"/>
              </a:avLst>
            </a:prstGeom>
            <a:solidFill>
              <a:schemeClr val="tx2">
                <a:lumMod val="20000"/>
                <a:lumOff val="80000"/>
              </a:schemeClr>
            </a:solidFill>
            <a:ln w="254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s-CO">
                <a:latin typeface="Calibri" pitchFamily="34" charset="0"/>
              </a:endParaRPr>
            </a:p>
          </p:txBody>
        </p:sp>
        <p:sp>
          <p:nvSpPr>
            <p:cNvPr id="10" name="9 Rectángulo redondeado"/>
            <p:cNvSpPr/>
            <p:nvPr/>
          </p:nvSpPr>
          <p:spPr>
            <a:xfrm>
              <a:off x="43445" y="260645"/>
              <a:ext cx="8929409" cy="6597357"/>
            </a:xfrm>
            <a:prstGeom prst="round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CO"/>
            </a:p>
          </p:txBody>
        </p:sp>
      </p:grpSp>
      <p:sp>
        <p:nvSpPr>
          <p:cNvPr id="2" name="CuadroTexto 1"/>
          <p:cNvSpPr txBox="1"/>
          <p:nvPr/>
        </p:nvSpPr>
        <p:spPr>
          <a:xfrm>
            <a:off x="1689498" y="-11105"/>
            <a:ext cx="5904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tx2"/>
                </a:solidFill>
              </a:rPr>
              <a:t>COMISION NACIONAL DE PREVENCIÒN DE RIESGOS Y ATENCIÒN DE EMERGENCIAS</a:t>
            </a:r>
            <a:endParaRPr lang="es-ES" sz="1400" b="1" dirty="0">
              <a:solidFill>
                <a:schemeClr val="tx2"/>
              </a:solidFill>
            </a:endParaRPr>
          </a:p>
        </p:txBody>
      </p:sp>
      <p:pic>
        <p:nvPicPr>
          <p:cNvPr id="13" name="Imagen 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6764" y="57545"/>
            <a:ext cx="551309" cy="505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Imagen 13" descr="I:\Archivos Comunes\CONTRALORÍA DE SERVICIOS GESTION HASTA EL 31-03-2014\Logo Contraloría de Servicios\Contraloría de servicios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2391" y="97100"/>
            <a:ext cx="484419" cy="37957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ángulo 2"/>
          <p:cNvSpPr/>
          <p:nvPr/>
        </p:nvSpPr>
        <p:spPr>
          <a:xfrm>
            <a:off x="1784861" y="476672"/>
            <a:ext cx="60063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Descripción de la aplicación de la metodología aplicada en estudio</a:t>
            </a:r>
            <a:endParaRPr lang="es-ES" dirty="0">
              <a:solidFill>
                <a:srgbClr val="C00000"/>
              </a:solidFill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863588" y="1361867"/>
            <a:ext cx="79208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1.</a:t>
            </a:r>
            <a:r>
              <a:rPr lang="es-ES" sz="1600" b="1" dirty="0">
                <a:solidFill>
                  <a:schemeClr val="accent5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-Se </a:t>
            </a:r>
            <a:r>
              <a:rPr lang="es-ES" sz="1600" b="1" dirty="0" smtClean="0">
                <a:solidFill>
                  <a:schemeClr val="accent5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tomó </a:t>
            </a:r>
            <a:r>
              <a:rPr lang="es-ES" sz="1600" b="1" dirty="0">
                <a:solidFill>
                  <a:schemeClr val="accent5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una muestra que </a:t>
            </a:r>
            <a:r>
              <a:rPr lang="es-ES" sz="1600" b="1" dirty="0" smtClean="0">
                <a:solidFill>
                  <a:schemeClr val="accent5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permitiera </a:t>
            </a:r>
            <a:r>
              <a:rPr lang="es-ES" sz="1600" b="1" dirty="0">
                <a:solidFill>
                  <a:schemeClr val="accent5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por medio de las respuestas obtener conclusiones. </a:t>
            </a:r>
            <a:endParaRPr lang="es-ES" sz="1600" b="1" dirty="0">
              <a:solidFill>
                <a:schemeClr val="accent5"/>
              </a:solidFill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863586" y="2142942"/>
            <a:ext cx="7848874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ES" b="1" dirty="0" smtClean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</a:t>
            </a:r>
            <a:r>
              <a:rPr lang="es-ES" b="1" dirty="0" smtClean="0">
                <a:solidFill>
                  <a:schemeClr val="accent5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s-ES" sz="1600" b="1" dirty="0" smtClean="0">
                <a:solidFill>
                  <a:schemeClr val="accent5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hizo una </a:t>
            </a:r>
            <a:r>
              <a:rPr lang="es-ES" sz="1600" b="1" dirty="0">
                <a:solidFill>
                  <a:schemeClr val="accent5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estimación del universo poblacional en estudio y a cuantificar </a:t>
            </a:r>
            <a:r>
              <a:rPr lang="es-ES" sz="1600" b="1" dirty="0" smtClean="0">
                <a:solidFill>
                  <a:schemeClr val="accent5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ese universo, Se estimaron tres </a:t>
            </a:r>
            <a:r>
              <a:rPr lang="es-ES" sz="1600" b="1" dirty="0">
                <a:solidFill>
                  <a:schemeClr val="accent5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componentes de ese universo:</a:t>
            </a:r>
            <a:endParaRPr lang="es-ES" sz="1600" b="1" dirty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719571" y="2842745"/>
            <a:ext cx="8136904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6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-</a:t>
            </a:r>
            <a:r>
              <a:rPr lang="es-ES" sz="1600" b="1" u="sng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89</a:t>
            </a:r>
            <a:r>
              <a:rPr lang="es-ES" sz="1600" dirty="0" smtClean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s-ES" sz="1600" b="1" dirty="0">
                <a:solidFill>
                  <a:schemeClr val="accent5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organizaciones de emergencias, establecidas en </a:t>
            </a:r>
            <a:r>
              <a:rPr lang="es-ES" sz="1600" b="1" u="sng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81</a:t>
            </a:r>
            <a:r>
              <a:rPr lang="es-ES" sz="1600" b="1" dirty="0">
                <a:solidFill>
                  <a:schemeClr val="accent5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cantones y en </a:t>
            </a:r>
            <a:r>
              <a:rPr lang="es-ES" sz="1600" b="1" u="sng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8</a:t>
            </a:r>
            <a:r>
              <a:rPr lang="es-ES" sz="1600" b="1" u="sng" dirty="0">
                <a:solidFill>
                  <a:schemeClr val="accent5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s-ES" sz="1600" b="1" dirty="0">
                <a:solidFill>
                  <a:schemeClr val="accent5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intendencias </a:t>
            </a:r>
            <a:r>
              <a:rPr lang="es-ES" sz="1600" b="1" dirty="0" smtClean="0">
                <a:solidFill>
                  <a:schemeClr val="accent5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municipales.</a:t>
            </a:r>
          </a:p>
          <a:p>
            <a:pPr algn="just"/>
            <a:endParaRPr lang="es-ES" sz="1600" dirty="0">
              <a:latin typeface="Arial" panose="020B0604020202020204" pitchFamily="34" charset="0"/>
            </a:endParaRPr>
          </a:p>
          <a:p>
            <a:pPr algn="just"/>
            <a:r>
              <a:rPr lang="es-ES" sz="1600" b="1" dirty="0">
                <a:solidFill>
                  <a:schemeClr val="accent6">
                    <a:lumMod val="75000"/>
                  </a:schemeClr>
                </a:solidFill>
              </a:rPr>
              <a:t>-</a:t>
            </a:r>
            <a:r>
              <a:rPr lang="es-ES" sz="1600" b="1" u="sng" dirty="0" smtClean="0">
                <a:solidFill>
                  <a:schemeClr val="accent6">
                    <a:lumMod val="75000"/>
                  </a:schemeClr>
                </a:solidFill>
              </a:rPr>
              <a:t>890</a:t>
            </a:r>
            <a:r>
              <a:rPr lang="es-ES" sz="1600" dirty="0" smtClean="0"/>
              <a:t> </a:t>
            </a:r>
            <a:r>
              <a:rPr lang="es-ES" sz="1600" b="1" dirty="0">
                <a:solidFill>
                  <a:schemeClr val="accent5"/>
                </a:solidFill>
              </a:rPr>
              <a:t>instituciones o entidades, distribuidas en esas </a:t>
            </a:r>
            <a:r>
              <a:rPr lang="es-ES" sz="1600" b="1" u="sng" dirty="0">
                <a:solidFill>
                  <a:schemeClr val="accent5"/>
                </a:solidFill>
              </a:rPr>
              <a:t>89</a:t>
            </a:r>
            <a:r>
              <a:rPr lang="es-ES" sz="1600" b="1" dirty="0">
                <a:solidFill>
                  <a:schemeClr val="accent5"/>
                </a:solidFill>
              </a:rPr>
              <a:t> localidades, es decir, con un promedio de presencia de 10 </a:t>
            </a:r>
            <a:r>
              <a:rPr lang="es-ES" sz="1600" b="1" dirty="0" smtClean="0">
                <a:solidFill>
                  <a:schemeClr val="accent5"/>
                </a:solidFill>
              </a:rPr>
              <a:t>entidades del SNGR, en cada cantón. </a:t>
            </a:r>
          </a:p>
          <a:p>
            <a:pPr algn="just"/>
            <a:endParaRPr lang="es-ES" sz="1600" dirty="0"/>
          </a:p>
          <a:p>
            <a:pPr algn="just"/>
            <a:r>
              <a:rPr lang="es-ES" sz="1600" b="1" dirty="0" smtClean="0">
                <a:solidFill>
                  <a:schemeClr val="accent5"/>
                </a:solidFill>
              </a:rPr>
              <a:t>Se </a:t>
            </a:r>
            <a:r>
              <a:rPr lang="es-ES" sz="1600" b="1" u="sng" dirty="0">
                <a:solidFill>
                  <a:schemeClr val="accent5"/>
                </a:solidFill>
              </a:rPr>
              <a:t>tomó a </a:t>
            </a:r>
            <a:r>
              <a:rPr lang="es-ES" sz="1600" b="1" u="sng" dirty="0">
                <a:solidFill>
                  <a:schemeClr val="accent6">
                    <a:lumMod val="75000"/>
                  </a:schemeClr>
                </a:solidFill>
              </a:rPr>
              <a:t>27 localidades </a:t>
            </a:r>
            <a:r>
              <a:rPr lang="es-ES" sz="1600" b="1" dirty="0">
                <a:solidFill>
                  <a:schemeClr val="accent5"/>
                </a:solidFill>
              </a:rPr>
              <a:t>de las 89, lo que </a:t>
            </a:r>
            <a:r>
              <a:rPr lang="es-ES" sz="1600" b="1" u="sng" dirty="0">
                <a:solidFill>
                  <a:schemeClr val="accent5"/>
                </a:solidFill>
              </a:rPr>
              <a:t>representa </a:t>
            </a:r>
            <a:r>
              <a:rPr lang="es-ES" sz="1600" b="1" u="sng" dirty="0">
                <a:solidFill>
                  <a:schemeClr val="accent6">
                    <a:lumMod val="75000"/>
                  </a:schemeClr>
                </a:solidFill>
              </a:rPr>
              <a:t>el 30% </a:t>
            </a:r>
            <a:r>
              <a:rPr lang="es-ES" sz="1600" b="1" dirty="0">
                <a:solidFill>
                  <a:schemeClr val="accent5"/>
                </a:solidFill>
              </a:rPr>
              <a:t>de las localidades y organizaciones donde se aplicaría la muestra. Esto </a:t>
            </a:r>
            <a:r>
              <a:rPr lang="es-ES" sz="1600" b="1" u="sng" dirty="0">
                <a:solidFill>
                  <a:schemeClr val="accent5"/>
                </a:solidFill>
              </a:rPr>
              <a:t>implicó </a:t>
            </a:r>
            <a:r>
              <a:rPr lang="es-ES" sz="1600" b="1" u="sng" dirty="0" smtClean="0">
                <a:solidFill>
                  <a:schemeClr val="accent6">
                    <a:lumMod val="75000"/>
                  </a:schemeClr>
                </a:solidFill>
              </a:rPr>
              <a:t>a </a:t>
            </a:r>
            <a:r>
              <a:rPr lang="es-ES" sz="1600" b="1" u="sng" dirty="0">
                <a:solidFill>
                  <a:schemeClr val="accent6">
                    <a:lumMod val="75000"/>
                  </a:schemeClr>
                </a:solidFill>
              </a:rPr>
              <a:t>270 </a:t>
            </a:r>
            <a:r>
              <a:rPr lang="es-ES" sz="1600" b="1" dirty="0">
                <a:solidFill>
                  <a:schemeClr val="accent5"/>
                </a:solidFill>
              </a:rPr>
              <a:t>entidades de las </a:t>
            </a:r>
            <a:r>
              <a:rPr lang="es-ES" sz="1600" b="1" u="sng" dirty="0" smtClean="0">
                <a:solidFill>
                  <a:schemeClr val="accent6">
                    <a:lumMod val="75000"/>
                  </a:schemeClr>
                </a:solidFill>
              </a:rPr>
              <a:t>890</a:t>
            </a:r>
            <a:r>
              <a:rPr lang="es-ES" sz="1600" b="1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r>
              <a:rPr lang="es-ES" sz="1600" b="1" dirty="0" smtClean="0">
                <a:solidFill>
                  <a:schemeClr val="accent5"/>
                </a:solidFill>
              </a:rPr>
              <a:t> del </a:t>
            </a:r>
            <a:r>
              <a:rPr lang="es-ES" sz="1600" b="1" dirty="0">
                <a:solidFill>
                  <a:schemeClr val="accent5"/>
                </a:solidFill>
              </a:rPr>
              <a:t>universo, </a:t>
            </a:r>
            <a:r>
              <a:rPr lang="es-ES" sz="1600" b="1" dirty="0" smtClean="0">
                <a:solidFill>
                  <a:schemeClr val="accent5"/>
                </a:solidFill>
              </a:rPr>
              <a:t>esto </a:t>
            </a:r>
            <a:r>
              <a:rPr lang="es-ES" sz="1600" b="1" u="sng" dirty="0" smtClean="0">
                <a:solidFill>
                  <a:schemeClr val="accent5"/>
                </a:solidFill>
              </a:rPr>
              <a:t>representa una </a:t>
            </a:r>
            <a:r>
              <a:rPr lang="es-ES" sz="1600" b="1" u="sng" dirty="0">
                <a:solidFill>
                  <a:schemeClr val="accent5"/>
                </a:solidFill>
              </a:rPr>
              <a:t>muestra del </a:t>
            </a:r>
            <a:r>
              <a:rPr lang="es-ES" sz="1600" b="1" u="sng" dirty="0">
                <a:solidFill>
                  <a:schemeClr val="accent6">
                    <a:lumMod val="75000"/>
                  </a:schemeClr>
                </a:solidFill>
              </a:rPr>
              <a:t>30%</a:t>
            </a:r>
            <a:r>
              <a:rPr lang="es-ES" sz="1600" b="1" u="sng" dirty="0">
                <a:solidFill>
                  <a:schemeClr val="accent5"/>
                </a:solidFill>
              </a:rPr>
              <a:t>, </a:t>
            </a:r>
            <a:r>
              <a:rPr lang="es-ES" sz="1600" b="1" dirty="0">
                <a:solidFill>
                  <a:schemeClr val="accent5"/>
                </a:solidFill>
              </a:rPr>
              <a:t>lo cual a su vez, </a:t>
            </a:r>
            <a:r>
              <a:rPr lang="es-ES" sz="1600" b="1" dirty="0" smtClean="0">
                <a:solidFill>
                  <a:schemeClr val="accent5"/>
                </a:solidFill>
              </a:rPr>
              <a:t>garantizaba ser </a:t>
            </a:r>
            <a:r>
              <a:rPr lang="es-ES" sz="1600" b="1" dirty="0">
                <a:solidFill>
                  <a:schemeClr val="accent5"/>
                </a:solidFill>
              </a:rPr>
              <a:t>lo suficientemente </a:t>
            </a:r>
            <a:r>
              <a:rPr lang="es-ES" sz="1600" b="1" dirty="0" smtClean="0">
                <a:solidFill>
                  <a:schemeClr val="accent5"/>
                </a:solidFill>
              </a:rPr>
              <a:t>representativa, </a:t>
            </a:r>
            <a:r>
              <a:rPr lang="es-ES" sz="1600" b="1" dirty="0">
                <a:solidFill>
                  <a:schemeClr val="accent5"/>
                </a:solidFill>
              </a:rPr>
              <a:t>para realizar el estudio.</a:t>
            </a:r>
          </a:p>
          <a:p>
            <a:endParaRPr lang="es-ES" b="1" dirty="0"/>
          </a:p>
        </p:txBody>
      </p:sp>
      <p:pic>
        <p:nvPicPr>
          <p:cNvPr id="18" name="Imagen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6603907"/>
            <a:ext cx="9400500" cy="296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2379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3" name="16 Grupo"/>
          <p:cNvGrpSpPr>
            <a:grpSpLocks/>
          </p:cNvGrpSpPr>
          <p:nvPr/>
        </p:nvGrpSpPr>
        <p:grpSpPr bwMode="auto">
          <a:xfrm>
            <a:off x="-46371" y="-76325"/>
            <a:ext cx="9433389" cy="6858003"/>
            <a:chOff x="-140084" y="-3"/>
            <a:chExt cx="9284086" cy="6858004"/>
          </a:xfrm>
        </p:grpSpPr>
        <p:sp>
          <p:nvSpPr>
            <p:cNvPr id="7" name="6 Rectángulo"/>
            <p:cNvSpPr/>
            <p:nvPr/>
          </p:nvSpPr>
          <p:spPr>
            <a:xfrm>
              <a:off x="-95243" y="-3"/>
              <a:ext cx="9239243" cy="685800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CO"/>
            </a:p>
          </p:txBody>
        </p:sp>
        <p:sp>
          <p:nvSpPr>
            <p:cNvPr id="2056" name="AutoShape 2"/>
            <p:cNvSpPr>
              <a:spLocks/>
            </p:cNvSpPr>
            <p:nvPr/>
          </p:nvSpPr>
          <p:spPr bwMode="auto">
            <a:xfrm rot="16200000">
              <a:off x="4190185" y="-4310902"/>
              <a:ext cx="642918" cy="9264717"/>
            </a:xfrm>
            <a:prstGeom prst="roundRect">
              <a:avLst>
                <a:gd name="adj" fmla="val 9514"/>
              </a:avLst>
            </a:prstGeom>
            <a:solidFill>
              <a:schemeClr val="tx2">
                <a:lumMod val="20000"/>
                <a:lumOff val="80000"/>
              </a:schemeClr>
            </a:solidFill>
            <a:ln w="25400">
              <a:solidFill>
                <a:srgbClr val="8B9268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s-CO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057" name="AutoShape 2"/>
            <p:cNvSpPr>
              <a:spLocks/>
            </p:cNvSpPr>
            <p:nvPr/>
          </p:nvSpPr>
          <p:spPr bwMode="auto">
            <a:xfrm>
              <a:off x="-140084" y="12341"/>
              <a:ext cx="1269540" cy="3239819"/>
            </a:xfrm>
            <a:prstGeom prst="roundRect">
              <a:avLst>
                <a:gd name="adj" fmla="val 18069"/>
              </a:avLst>
            </a:prstGeom>
            <a:solidFill>
              <a:schemeClr val="tx2">
                <a:lumMod val="20000"/>
                <a:lumOff val="80000"/>
              </a:schemeClr>
            </a:solidFill>
            <a:ln w="254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s-CO">
                <a:latin typeface="Calibri" pitchFamily="34" charset="0"/>
              </a:endParaRPr>
            </a:p>
          </p:txBody>
        </p:sp>
        <p:sp>
          <p:nvSpPr>
            <p:cNvPr id="10" name="9 Rectángulo redondeado"/>
            <p:cNvSpPr/>
            <p:nvPr/>
          </p:nvSpPr>
          <p:spPr>
            <a:xfrm>
              <a:off x="55955" y="238644"/>
              <a:ext cx="8929409" cy="6619357"/>
            </a:xfrm>
            <a:prstGeom prst="round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CO"/>
            </a:p>
          </p:txBody>
        </p:sp>
      </p:grpSp>
      <p:sp>
        <p:nvSpPr>
          <p:cNvPr id="2" name="CuadroTexto 1"/>
          <p:cNvSpPr txBox="1"/>
          <p:nvPr/>
        </p:nvSpPr>
        <p:spPr>
          <a:xfrm>
            <a:off x="1512927" y="-50007"/>
            <a:ext cx="5904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tx2"/>
                </a:solidFill>
              </a:rPr>
              <a:t>COMISION NACIONAL DE PREVENCIÒN DE RIESGOS Y ATENCIÒN DE EMERGENCIAS</a:t>
            </a:r>
            <a:endParaRPr lang="es-ES" sz="1400" b="1" dirty="0">
              <a:solidFill>
                <a:schemeClr val="tx2"/>
              </a:solidFill>
            </a:endParaRPr>
          </a:p>
        </p:txBody>
      </p:sp>
      <p:pic>
        <p:nvPicPr>
          <p:cNvPr id="13" name="Imagen 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74" y="-15145"/>
            <a:ext cx="539533" cy="494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Imagen 13" descr="I:\Archivos Comunes\CONTRALORÍA DE SERVICIOS GESTION HASTA EL 31-03-2014\Logo Contraloría de Servicios\Contraloría de servicios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613" y="871"/>
            <a:ext cx="431778" cy="34788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/>
          <p:cNvSpPr txBox="1"/>
          <p:nvPr/>
        </p:nvSpPr>
        <p:spPr>
          <a:xfrm>
            <a:off x="2829136" y="2167042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graphicFrame>
        <p:nvGraphicFramePr>
          <p:cNvPr id="19" name="Gráfico 18"/>
          <p:cNvGraphicFramePr/>
          <p:nvPr>
            <p:extLst>
              <p:ext uri="{D42A27DB-BD31-4B8C-83A1-F6EECF244321}">
                <p14:modId xmlns:p14="http://schemas.microsoft.com/office/powerpoint/2010/main" val="2947821458"/>
              </p:ext>
            </p:extLst>
          </p:nvPr>
        </p:nvGraphicFramePr>
        <p:xfrm>
          <a:off x="1907704" y="2272597"/>
          <a:ext cx="2247900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0" name="Gráfico 19"/>
          <p:cNvGraphicFramePr/>
          <p:nvPr>
            <p:extLst>
              <p:ext uri="{D42A27DB-BD31-4B8C-83A1-F6EECF244321}">
                <p14:modId xmlns:p14="http://schemas.microsoft.com/office/powerpoint/2010/main" val="567436719"/>
              </p:ext>
            </p:extLst>
          </p:nvPr>
        </p:nvGraphicFramePr>
        <p:xfrm>
          <a:off x="4858957" y="2202658"/>
          <a:ext cx="2987040" cy="2352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6" name="CuadroTexto 25"/>
          <p:cNvSpPr txBox="1"/>
          <p:nvPr/>
        </p:nvSpPr>
        <p:spPr>
          <a:xfrm>
            <a:off x="1805361" y="887569"/>
            <a:ext cx="58029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rgbClr val="C00000"/>
                </a:solidFill>
              </a:rPr>
              <a:t>D</a:t>
            </a:r>
            <a:r>
              <a:rPr lang="es-ES" b="1" dirty="0" smtClean="0">
                <a:solidFill>
                  <a:srgbClr val="C00000"/>
                </a:solidFill>
              </a:rPr>
              <a:t>atos </a:t>
            </a:r>
            <a:r>
              <a:rPr lang="es-ES" b="1" dirty="0">
                <a:solidFill>
                  <a:srgbClr val="C00000"/>
                </a:solidFill>
              </a:rPr>
              <a:t>del universo poblacional en estudio versus </a:t>
            </a:r>
            <a:r>
              <a:rPr lang="es-ES" b="1" dirty="0" smtClean="0">
                <a:solidFill>
                  <a:srgbClr val="C00000"/>
                </a:solidFill>
              </a:rPr>
              <a:t>datos de la muestra</a:t>
            </a:r>
            <a:endParaRPr lang="es-ES" dirty="0">
              <a:solidFill>
                <a:srgbClr val="C00000"/>
              </a:solidFill>
            </a:endParaRPr>
          </a:p>
        </p:txBody>
      </p:sp>
      <p:pic>
        <p:nvPicPr>
          <p:cNvPr id="17" name="Imagen 1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3" y="6595633"/>
            <a:ext cx="9397767" cy="296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1824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11 Grupo"/>
          <p:cNvGrpSpPr>
            <a:grpSpLocks/>
          </p:cNvGrpSpPr>
          <p:nvPr/>
        </p:nvGrpSpPr>
        <p:grpSpPr bwMode="auto">
          <a:xfrm>
            <a:off x="0" y="-159434"/>
            <a:ext cx="9463947" cy="7015363"/>
            <a:chOff x="-134226" y="-166956"/>
            <a:chExt cx="9314160" cy="7015364"/>
          </a:xfrm>
        </p:grpSpPr>
        <p:grpSp>
          <p:nvGrpSpPr>
            <p:cNvPr id="2053" name="16 Grupo"/>
            <p:cNvGrpSpPr>
              <a:grpSpLocks/>
            </p:cNvGrpSpPr>
            <p:nvPr/>
          </p:nvGrpSpPr>
          <p:grpSpPr bwMode="auto">
            <a:xfrm>
              <a:off x="-134226" y="-166956"/>
              <a:ext cx="9314160" cy="7015364"/>
              <a:chOff x="-134226" y="-166956"/>
              <a:chExt cx="9314160" cy="7015364"/>
            </a:xfrm>
          </p:grpSpPr>
          <p:sp>
            <p:nvSpPr>
              <p:cNvPr id="7" name="6 Rectángulo"/>
              <p:cNvSpPr/>
              <p:nvPr/>
            </p:nvSpPr>
            <p:spPr>
              <a:xfrm>
                <a:off x="-134226" y="-166956"/>
                <a:ext cx="9314160" cy="7015364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s-CO"/>
              </a:p>
            </p:txBody>
          </p:sp>
          <p:sp>
            <p:nvSpPr>
              <p:cNvPr id="2056" name="AutoShape 2"/>
              <p:cNvSpPr>
                <a:spLocks/>
              </p:cNvSpPr>
              <p:nvPr/>
            </p:nvSpPr>
            <p:spPr bwMode="auto">
              <a:xfrm rot="16200000">
                <a:off x="4099952" y="-4401134"/>
                <a:ext cx="809873" cy="9278229"/>
              </a:xfrm>
              <a:prstGeom prst="roundRect">
                <a:avLst>
                  <a:gd name="adj" fmla="val 9514"/>
                </a:avLst>
              </a:prstGeom>
              <a:solidFill>
                <a:schemeClr val="tx2">
                  <a:lumMod val="20000"/>
                  <a:lumOff val="80000"/>
                </a:schemeClr>
              </a:solidFill>
              <a:ln w="25400">
                <a:solidFill>
                  <a:srgbClr val="8B9268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es-CO">
                  <a:solidFill>
                    <a:schemeClr val="accent6">
                      <a:lumMod val="75000"/>
                    </a:schemeClr>
                  </a:solidFill>
                  <a:latin typeface="Calibri" pitchFamily="34" charset="0"/>
                </a:endParaRPr>
              </a:p>
            </p:txBody>
          </p:sp>
          <p:sp>
            <p:nvSpPr>
              <p:cNvPr id="2057" name="AutoShape 2"/>
              <p:cNvSpPr>
                <a:spLocks/>
              </p:cNvSpPr>
              <p:nvPr/>
            </p:nvSpPr>
            <p:spPr bwMode="auto">
              <a:xfrm>
                <a:off x="-115153" y="-129931"/>
                <a:ext cx="1269540" cy="3239819"/>
              </a:xfrm>
              <a:prstGeom prst="roundRect">
                <a:avLst>
                  <a:gd name="adj" fmla="val 18069"/>
                </a:avLst>
              </a:prstGeom>
              <a:solidFill>
                <a:schemeClr val="tx2">
                  <a:lumMod val="20000"/>
                  <a:lumOff val="80000"/>
                </a:schemeClr>
              </a:solidFill>
              <a:ln w="25400">
                <a:noFill/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es-CO">
                  <a:latin typeface="Calibri" pitchFamily="34" charset="0"/>
                </a:endParaRPr>
              </a:p>
            </p:txBody>
          </p:sp>
          <p:sp>
            <p:nvSpPr>
              <p:cNvPr id="10" name="9 Rectángulo redondeado"/>
              <p:cNvSpPr/>
              <p:nvPr/>
            </p:nvSpPr>
            <p:spPr>
              <a:xfrm>
                <a:off x="42445" y="37102"/>
                <a:ext cx="9000277" cy="6741350"/>
              </a:xfrm>
              <a:prstGeom prst="round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s-CO"/>
              </a:p>
            </p:txBody>
          </p:sp>
        </p:grpSp>
        <p:sp>
          <p:nvSpPr>
            <p:cNvPr id="6" name="5 CuadroTexto"/>
            <p:cNvSpPr txBox="1"/>
            <p:nvPr/>
          </p:nvSpPr>
          <p:spPr>
            <a:xfrm>
              <a:off x="5429250" y="5929314"/>
              <a:ext cx="3500438" cy="36988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CO" dirty="0">
                  <a:solidFill>
                    <a:schemeClr val="bg1">
                      <a:lumMod val="75000"/>
                    </a:schemeClr>
                  </a:solidFill>
                  <a:latin typeface="+mn-lt"/>
                  <a:cs typeface="+mn-cs"/>
                </a:rPr>
                <a:t>1</a:t>
              </a:r>
            </a:p>
          </p:txBody>
        </p:sp>
      </p:grpSp>
      <p:sp>
        <p:nvSpPr>
          <p:cNvPr id="2" name="CuadroTexto 1"/>
          <p:cNvSpPr txBox="1"/>
          <p:nvPr/>
        </p:nvSpPr>
        <p:spPr>
          <a:xfrm>
            <a:off x="1575907" y="-183990"/>
            <a:ext cx="5904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tx2"/>
                </a:solidFill>
              </a:rPr>
              <a:t>COMISION NACIONAL DE PREVENCIÒN DE RIESGOS Y ATENCIÒN DE EMERGENCIAS</a:t>
            </a:r>
            <a:endParaRPr lang="es-ES" sz="1400" b="1" dirty="0">
              <a:solidFill>
                <a:schemeClr val="tx2"/>
              </a:solidFill>
            </a:endParaRPr>
          </a:p>
        </p:txBody>
      </p:sp>
      <p:pic>
        <p:nvPicPr>
          <p:cNvPr id="13" name="Imagen 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43" y="-57620"/>
            <a:ext cx="454558" cy="416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Imagen 13" descr="I:\Archivos Comunes\CONTRALORÍA DE SERVICIOS GESTION HASTA EL 31-03-2014\Logo Contraloría de Servicios\Contraloría de servicios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1082" y="-81362"/>
            <a:ext cx="414901" cy="363657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Cuadro de texto 4"/>
          <p:cNvSpPr txBox="1">
            <a:spLocks noChangeArrowheads="1"/>
          </p:cNvSpPr>
          <p:nvPr/>
        </p:nvSpPr>
        <p:spPr bwMode="auto">
          <a:xfrm>
            <a:off x="179512" y="961435"/>
            <a:ext cx="4722828" cy="558934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R" sz="1100" b="1" dirty="0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1.- </a:t>
            </a:r>
            <a:r>
              <a:rPr lang="es-CR" sz="1100" b="1" dirty="0">
                <a:solidFill>
                  <a:schemeClr val="accent3">
                    <a:lumMod val="75000"/>
                  </a:schemeClr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¿Cómo considera usted que es actualmente </a:t>
            </a:r>
            <a:r>
              <a:rPr lang="es-CR" sz="1100" b="1" u="sng" dirty="0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atención que la CNE</a:t>
            </a:r>
            <a:r>
              <a:rPr lang="es-CR" sz="1100" b="1" dirty="0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s-CR" sz="1100" b="1" dirty="0">
                <a:solidFill>
                  <a:schemeClr val="accent3">
                    <a:lumMod val="75000"/>
                  </a:schemeClr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proporciona a las instituciones públicas  de la zona y al Comité Municipal?</a:t>
            </a:r>
            <a:endParaRPr lang="es-ES" sz="1100" b="1" dirty="0">
              <a:solidFill>
                <a:schemeClr val="accent3">
                  <a:lumMod val="75000"/>
                </a:schemeClr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R" sz="1100" b="1" dirty="0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2.- </a:t>
            </a:r>
            <a:r>
              <a:rPr lang="es-CR" sz="1100" b="1" dirty="0">
                <a:solidFill>
                  <a:schemeClr val="accent3">
                    <a:lumMod val="75000"/>
                  </a:schemeClr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¿Cómo considera usted que es actualmente </a:t>
            </a:r>
            <a:r>
              <a:rPr lang="es-CR" sz="1100" b="1" u="sng" dirty="0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asesoría e interés que la CNE </a:t>
            </a:r>
            <a:r>
              <a:rPr lang="es-CR" sz="1100" b="1" dirty="0">
                <a:solidFill>
                  <a:schemeClr val="accent3">
                    <a:lumMod val="75000"/>
                  </a:schemeClr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muestra por la preparación de los Comités Municipales y las Instituciones Públicas de la zona?</a:t>
            </a:r>
            <a:endParaRPr lang="es-ES" sz="1100" b="1" dirty="0">
              <a:solidFill>
                <a:schemeClr val="accent3">
                  <a:lumMod val="75000"/>
                </a:schemeClr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R" sz="1100" b="1" dirty="0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3.-</a:t>
            </a:r>
            <a:r>
              <a:rPr lang="es-CR" sz="1100" b="1" dirty="0">
                <a:solidFill>
                  <a:schemeClr val="accent3">
                    <a:lumMod val="75000"/>
                  </a:schemeClr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¿Cómo considera usted que es actualmente </a:t>
            </a:r>
            <a:r>
              <a:rPr lang="es-CR" sz="1100" b="1" u="sng" dirty="0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organización de su Institución en la zona y del Comité Municipal</a:t>
            </a:r>
            <a:r>
              <a:rPr lang="es-CR" sz="1100" b="1" dirty="0">
                <a:solidFill>
                  <a:schemeClr val="accent3">
                    <a:lumMod val="75000"/>
                  </a:schemeClr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para enfrentar situaciones de emergencia o desastre?</a:t>
            </a:r>
            <a:endParaRPr lang="es-ES" sz="1100" b="1" dirty="0">
              <a:solidFill>
                <a:schemeClr val="accent3">
                  <a:lumMod val="75000"/>
                </a:schemeClr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R" sz="1100" b="1" dirty="0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4.- </a:t>
            </a:r>
            <a:r>
              <a:rPr lang="es-CR" sz="1100" b="1" dirty="0">
                <a:solidFill>
                  <a:schemeClr val="accent3">
                    <a:lumMod val="75000"/>
                  </a:schemeClr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¿Cómo considera usted que es actualmente la </a:t>
            </a:r>
            <a:r>
              <a:rPr lang="es-CR" sz="1100" b="1" u="sng" dirty="0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relación entre su Institución y el Comité Municipal de Emergencia</a:t>
            </a:r>
            <a:r>
              <a:rPr lang="es-CR" sz="1100" b="1" dirty="0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s-ES" sz="1100" b="1" dirty="0">
              <a:solidFill>
                <a:srgbClr val="C00000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R" sz="1100" b="1" dirty="0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5.- </a:t>
            </a:r>
            <a:r>
              <a:rPr lang="es-CR" sz="1100" b="1" dirty="0">
                <a:solidFill>
                  <a:schemeClr val="accent3">
                    <a:lumMod val="75000"/>
                  </a:schemeClr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¿Cómo considera usted que es actualmente </a:t>
            </a:r>
            <a:r>
              <a:rPr lang="es-CR" sz="1100" b="1" u="sng" dirty="0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relación entre el Comité Municipal de Emergencias y la CNE?</a:t>
            </a:r>
            <a:endParaRPr lang="es-ES" sz="1100" b="1" u="sng" dirty="0">
              <a:solidFill>
                <a:srgbClr val="C00000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R" sz="1100" b="1" dirty="0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6.- </a:t>
            </a:r>
            <a:r>
              <a:rPr lang="es-CR" sz="1100" b="1" dirty="0">
                <a:solidFill>
                  <a:schemeClr val="accent3">
                    <a:lumMod val="75000"/>
                  </a:schemeClr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¿Cómo califica usted que es actualmente la </a:t>
            </a:r>
            <a:r>
              <a:rPr lang="es-CR" sz="1100" b="1" u="sng" dirty="0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calidad del servicio de atención que recibe el Comité Municipal</a:t>
            </a:r>
            <a:r>
              <a:rPr lang="es-CR" sz="1100" b="1" dirty="0">
                <a:solidFill>
                  <a:schemeClr val="accent3">
                    <a:lumMod val="75000"/>
                  </a:schemeClr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 su institución de parte de la CNE, a través de sus funcionarios?</a:t>
            </a:r>
            <a:endParaRPr lang="es-ES" sz="1100" b="1" dirty="0">
              <a:solidFill>
                <a:schemeClr val="accent3">
                  <a:lumMod val="75000"/>
                </a:schemeClr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R" sz="1100" b="1" dirty="0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7.- </a:t>
            </a:r>
            <a:r>
              <a:rPr lang="es-CR" sz="1100" b="1" dirty="0">
                <a:solidFill>
                  <a:schemeClr val="accent3">
                    <a:lumMod val="75000"/>
                  </a:schemeClr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¿Cómo considera usted que es actualmente </a:t>
            </a:r>
            <a:r>
              <a:rPr lang="es-CR" sz="1100" b="1" u="sng" dirty="0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trabajo del Comité Municipal de Emergencia para  con la comunidad </a:t>
            </a:r>
            <a:r>
              <a:rPr lang="es-CR" sz="1100" b="1" dirty="0">
                <a:solidFill>
                  <a:schemeClr val="accent3">
                    <a:lumMod val="75000"/>
                  </a:schemeClr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 le corresponde atender  en proporcionar información que les ayude a prevenir desastres, en apoyo para que se organicen y otros hacia la comunidad?</a:t>
            </a:r>
            <a:endParaRPr lang="es-ES" sz="1100" b="1" dirty="0">
              <a:solidFill>
                <a:schemeClr val="accent3">
                  <a:lumMod val="75000"/>
                </a:schemeClr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R" sz="1100" b="1" dirty="0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8.- </a:t>
            </a:r>
            <a:r>
              <a:rPr lang="es-CR" sz="1100" b="1" dirty="0">
                <a:solidFill>
                  <a:schemeClr val="accent3">
                    <a:lumMod val="75000"/>
                  </a:schemeClr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¿Cómo considera usted que es actualmente el </a:t>
            </a:r>
            <a:r>
              <a:rPr lang="es-CR" sz="1100" b="1" u="sng" dirty="0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trabajo que realizan el Comité Municipal de Emergencia y las instituciones </a:t>
            </a:r>
            <a:r>
              <a:rPr lang="es-CR" sz="1100" b="1" dirty="0">
                <a:solidFill>
                  <a:schemeClr val="accent3">
                    <a:lumMod val="75000"/>
                  </a:schemeClr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 Estado que la integran en la realización de actividades que ayuden a la comunidad a que los desastres no les afecten?</a:t>
            </a:r>
            <a:endParaRPr lang="es-ES" sz="1100" b="1" dirty="0">
              <a:solidFill>
                <a:schemeClr val="accent3">
                  <a:lumMod val="75000"/>
                </a:schemeClr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R" sz="1100" b="1" dirty="0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9.-</a:t>
            </a:r>
            <a:r>
              <a:rPr lang="es-CR" sz="1100" b="1" dirty="0">
                <a:solidFill>
                  <a:schemeClr val="accent3">
                    <a:lumMod val="75000"/>
                  </a:schemeClr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¿Cómo califica usted actualmente </a:t>
            </a:r>
            <a:r>
              <a:rPr lang="es-CR" sz="1100" b="1" u="sng" dirty="0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trabajo que realiza para el  Comité Municipal y comunidades el funcionario que tiene la CNE</a:t>
            </a:r>
            <a:r>
              <a:rPr lang="es-CR" sz="1100" b="1" dirty="0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CR" sz="1100" b="1" dirty="0">
                <a:solidFill>
                  <a:schemeClr val="accent3">
                    <a:lumMod val="75000"/>
                  </a:schemeClr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como responsable de la zona?</a:t>
            </a:r>
            <a:endParaRPr lang="es-ES" sz="1100" b="1" dirty="0">
              <a:solidFill>
                <a:schemeClr val="accent3">
                  <a:lumMod val="75000"/>
                </a:schemeClr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R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E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Cuadro de texto 5"/>
          <p:cNvSpPr txBox="1">
            <a:spLocks noChangeArrowheads="1"/>
          </p:cNvSpPr>
          <p:nvPr/>
        </p:nvSpPr>
        <p:spPr bwMode="auto">
          <a:xfrm>
            <a:off x="4974346" y="961435"/>
            <a:ext cx="4350181" cy="553037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R" sz="1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10.- ¿</a:t>
            </a:r>
            <a:r>
              <a:rPr lang="es-CR" sz="1000" b="1" u="sng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Conoce usted algún proyecto sobre prevención </a:t>
            </a:r>
            <a:r>
              <a:rPr lang="es-CR" sz="1000" b="1" dirty="0">
                <a:solidFill>
                  <a:schemeClr val="accent3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desastres que esté desarrollando alguna institución del Estado, el Comité Municipal, la Municipalidad o la Comisión Nacional de Emergencia sola o por medio de alguna organización?</a:t>
            </a:r>
            <a:endParaRPr lang="es-ES" sz="1000" b="1" dirty="0">
              <a:solidFill>
                <a:schemeClr val="accent3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R" sz="1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11.- </a:t>
            </a:r>
            <a:r>
              <a:rPr lang="es-CR" sz="1000" b="1" dirty="0">
                <a:solidFill>
                  <a:schemeClr val="accent3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¿Considera usted que las </a:t>
            </a:r>
            <a:r>
              <a:rPr lang="es-CR" sz="1000" b="1" u="sng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acciones que actualmente realiza la CNE en los Comités  Municipales instituciones públicas y privadas de la zona son suficientes</a:t>
            </a:r>
            <a:r>
              <a:rPr lang="es-CR" sz="1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s-CR" sz="1000" b="1" dirty="0">
                <a:solidFill>
                  <a:schemeClr val="accent3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 cubrir las necesidades que tienen en  la prevención, preparativos y atención de emergencias o desastres?</a:t>
            </a:r>
            <a:endParaRPr lang="es-ES" sz="1000" b="1" dirty="0">
              <a:solidFill>
                <a:schemeClr val="accent3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R" sz="1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12.</a:t>
            </a:r>
            <a:r>
              <a:rPr lang="es-CR" sz="1000" b="1" dirty="0">
                <a:solidFill>
                  <a:schemeClr val="accent3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¿Cree usted que </a:t>
            </a:r>
            <a:r>
              <a:rPr lang="es-CR" sz="1000" b="1" u="sng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CNE es la institución que debe proporcionar mayor apoyo en lo que es organización</a:t>
            </a:r>
            <a:r>
              <a:rPr lang="es-CR" sz="1000" b="1" u="sng" dirty="0">
                <a:solidFill>
                  <a:schemeClr val="accent3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s-CR" sz="1000" b="1" dirty="0">
                <a:solidFill>
                  <a:schemeClr val="accent3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capacitación, seguimiento continuo y proporcionar otros apoyos, para que el Comité Municipal y las instituciones tengan mayor capacidad para enfrentar emergencias o desastres en la zona?</a:t>
            </a:r>
            <a:endParaRPr lang="es-ES" sz="1000" b="1" dirty="0">
              <a:solidFill>
                <a:schemeClr val="accent3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R" sz="1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13.- </a:t>
            </a:r>
            <a:r>
              <a:rPr lang="es-CR" sz="1000" b="1" dirty="0">
                <a:solidFill>
                  <a:schemeClr val="accent3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</a:t>
            </a:r>
            <a:r>
              <a:rPr lang="es-CR" sz="1000" b="1" u="sng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Cree usted que con el trabajo que realizan el Comité Municipal, algunas instituciones </a:t>
            </a:r>
            <a:r>
              <a:rPr lang="es-CR" sz="1000" b="1" dirty="0">
                <a:solidFill>
                  <a:schemeClr val="accent3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 Gobierno ubicadas en la zona en materia de organización, capacitación y seguimiento </a:t>
            </a:r>
            <a:r>
              <a:rPr lang="es-CR" sz="1000" b="1" u="sng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 SUFICIENTE</a:t>
            </a:r>
            <a:r>
              <a:rPr lang="es-CR" sz="1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CR" sz="1000" b="1" dirty="0">
                <a:solidFill>
                  <a:schemeClr val="accent3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 que se puedan atender situaciones de emergencia o desastre?</a:t>
            </a:r>
            <a:endParaRPr lang="es-ES" sz="1000" b="1" dirty="0">
              <a:solidFill>
                <a:schemeClr val="accent3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R" sz="1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14.- </a:t>
            </a:r>
            <a:r>
              <a:rPr lang="es-CR" sz="1000" b="1" dirty="0">
                <a:solidFill>
                  <a:schemeClr val="accent3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¿Cree usted en la </a:t>
            </a:r>
            <a:r>
              <a:rPr lang="es-CR" sz="1000" b="1" u="sng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necesidad de que funcionarios de la CNE especializados en diversos temas, vengan de manera más continúa</a:t>
            </a:r>
            <a:r>
              <a:rPr lang="es-CR" sz="1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CR" sz="1000" b="1" dirty="0">
                <a:solidFill>
                  <a:schemeClr val="accent3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orientarles, ayudarles y capacitarlos en lo relativo a organización, prevención y preparación para atender situaciones de emergencia o desastres?</a:t>
            </a:r>
            <a:r>
              <a:rPr lang="es-CR" sz="1000" b="1" dirty="0">
                <a:solidFill>
                  <a:schemeClr val="accent3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s-ES" sz="1000" b="1" dirty="0">
              <a:solidFill>
                <a:schemeClr val="accent3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R" sz="1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15.-</a:t>
            </a:r>
            <a:r>
              <a:rPr lang="es-CR" sz="1000" b="1" dirty="0">
                <a:solidFill>
                  <a:schemeClr val="accent3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</a:t>
            </a:r>
            <a:r>
              <a:rPr lang="es-CR" sz="1000" b="1" u="sng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 organizado el funcionario encargado de la zona u otros funcionarios de la CNE, alguna actividad con el Comité Municipal y las intuiciones de la zona</a:t>
            </a:r>
            <a:r>
              <a:rPr lang="es-CR" sz="1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CR" sz="1000" b="1" dirty="0">
                <a:solidFill>
                  <a:schemeClr val="accent3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después de ocurrida una situación de emergencia o desastre, para tomar nota sobre situaciones que tal vez no fueron bien atendidas o apoyadas por la CNE; para analizar aspectos que tienen que ver con la comunicación, logística y otros, con el fin de escuchar propuestas de mejora que permitan hacer más eficiente el manejo futuro de situaciones de emergencia o desastre?</a:t>
            </a:r>
            <a:endParaRPr lang="es-ES" sz="1000" b="1" dirty="0">
              <a:solidFill>
                <a:schemeClr val="accent3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R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ES" sz="11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508138" y="241248"/>
            <a:ext cx="58255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rgbClr val="C00000"/>
                </a:solidFill>
              </a:rPr>
              <a:t>Instrumento </a:t>
            </a:r>
            <a:r>
              <a:rPr lang="es-ES" b="1" dirty="0" smtClean="0">
                <a:solidFill>
                  <a:srgbClr val="C00000"/>
                </a:solidFill>
              </a:rPr>
              <a:t>Aplicado </a:t>
            </a:r>
            <a:r>
              <a:rPr lang="es-ES" b="1" dirty="0">
                <a:solidFill>
                  <a:srgbClr val="C00000"/>
                </a:solidFill>
              </a:rPr>
              <a:t>a Instituciones Integrantes de Comités Municipales de Emergencia</a:t>
            </a:r>
          </a:p>
          <a:p>
            <a:pPr algn="just"/>
            <a:endParaRPr lang="es-ES" dirty="0"/>
          </a:p>
        </p:txBody>
      </p:sp>
      <p:pic>
        <p:nvPicPr>
          <p:cNvPr id="18" name="Imagen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570690"/>
            <a:ext cx="9487546" cy="296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4058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11 Grupo"/>
          <p:cNvGrpSpPr>
            <a:grpSpLocks/>
          </p:cNvGrpSpPr>
          <p:nvPr/>
        </p:nvGrpSpPr>
        <p:grpSpPr bwMode="auto">
          <a:xfrm>
            <a:off x="-120568" y="-46548"/>
            <a:ext cx="9390926" cy="6942165"/>
            <a:chOff x="-101344" y="-62101"/>
            <a:chExt cx="9242295" cy="6859067"/>
          </a:xfrm>
        </p:grpSpPr>
        <p:grpSp>
          <p:nvGrpSpPr>
            <p:cNvPr id="2053" name="16 Grupo"/>
            <p:cNvGrpSpPr>
              <a:grpSpLocks/>
            </p:cNvGrpSpPr>
            <p:nvPr/>
          </p:nvGrpSpPr>
          <p:grpSpPr bwMode="auto">
            <a:xfrm>
              <a:off x="-101344" y="-62101"/>
              <a:ext cx="9242295" cy="6859067"/>
              <a:chOff x="-101344" y="-62101"/>
              <a:chExt cx="9242295" cy="6859067"/>
            </a:xfrm>
          </p:grpSpPr>
          <p:sp>
            <p:nvSpPr>
              <p:cNvPr id="7" name="6 Rectángulo"/>
              <p:cNvSpPr/>
              <p:nvPr/>
            </p:nvSpPr>
            <p:spPr>
              <a:xfrm>
                <a:off x="-98292" y="-61038"/>
                <a:ext cx="9239243" cy="6858004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s-CO"/>
              </a:p>
            </p:txBody>
          </p:sp>
          <p:sp>
            <p:nvSpPr>
              <p:cNvPr id="2056" name="AutoShape 2"/>
              <p:cNvSpPr>
                <a:spLocks/>
              </p:cNvSpPr>
              <p:nvPr/>
            </p:nvSpPr>
            <p:spPr bwMode="auto">
              <a:xfrm rot="16200000">
                <a:off x="4198344" y="-4361789"/>
                <a:ext cx="642918" cy="9242294"/>
              </a:xfrm>
              <a:prstGeom prst="roundRect">
                <a:avLst>
                  <a:gd name="adj" fmla="val 9514"/>
                </a:avLst>
              </a:prstGeom>
              <a:solidFill>
                <a:schemeClr val="tx2">
                  <a:lumMod val="20000"/>
                  <a:lumOff val="80000"/>
                </a:schemeClr>
              </a:solidFill>
              <a:ln w="25400">
                <a:solidFill>
                  <a:srgbClr val="8B9268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es-CO">
                  <a:solidFill>
                    <a:schemeClr val="accent6">
                      <a:lumMod val="75000"/>
                    </a:schemeClr>
                  </a:solidFill>
                  <a:latin typeface="Calibri" pitchFamily="34" charset="0"/>
                </a:endParaRPr>
              </a:p>
            </p:txBody>
          </p:sp>
          <p:sp>
            <p:nvSpPr>
              <p:cNvPr id="2057" name="AutoShape 2"/>
              <p:cNvSpPr>
                <a:spLocks/>
              </p:cNvSpPr>
              <p:nvPr/>
            </p:nvSpPr>
            <p:spPr bwMode="auto">
              <a:xfrm>
                <a:off x="-98292" y="2584"/>
                <a:ext cx="1269540" cy="3239819"/>
              </a:xfrm>
              <a:prstGeom prst="roundRect">
                <a:avLst>
                  <a:gd name="adj" fmla="val 18069"/>
                </a:avLst>
              </a:prstGeom>
              <a:solidFill>
                <a:schemeClr val="tx2">
                  <a:lumMod val="20000"/>
                  <a:lumOff val="80000"/>
                </a:schemeClr>
              </a:solidFill>
              <a:ln w="25400">
                <a:noFill/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es-CO">
                  <a:latin typeface="Calibri" pitchFamily="34" charset="0"/>
                </a:endParaRPr>
              </a:p>
            </p:txBody>
          </p:sp>
          <p:sp>
            <p:nvSpPr>
              <p:cNvPr id="10" name="9 Rectángulo redondeado"/>
              <p:cNvSpPr/>
              <p:nvPr/>
            </p:nvSpPr>
            <p:spPr>
              <a:xfrm>
                <a:off x="27718" y="173087"/>
                <a:ext cx="8993434" cy="6586713"/>
              </a:xfrm>
              <a:prstGeom prst="round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s-CO"/>
              </a:p>
            </p:txBody>
          </p:sp>
        </p:grpSp>
        <p:sp>
          <p:nvSpPr>
            <p:cNvPr id="6" name="5 CuadroTexto"/>
            <p:cNvSpPr txBox="1"/>
            <p:nvPr/>
          </p:nvSpPr>
          <p:spPr>
            <a:xfrm>
              <a:off x="5429250" y="5929314"/>
              <a:ext cx="3500438" cy="36988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CO" dirty="0">
                  <a:solidFill>
                    <a:schemeClr val="bg1">
                      <a:lumMod val="75000"/>
                    </a:schemeClr>
                  </a:solidFill>
                  <a:latin typeface="+mn-lt"/>
                  <a:cs typeface="+mn-cs"/>
                </a:rPr>
                <a:t>1</a:t>
              </a:r>
            </a:p>
          </p:txBody>
        </p:sp>
      </p:grpSp>
      <p:sp>
        <p:nvSpPr>
          <p:cNvPr id="2" name="CuadroTexto 1"/>
          <p:cNvSpPr txBox="1"/>
          <p:nvPr/>
        </p:nvSpPr>
        <p:spPr>
          <a:xfrm>
            <a:off x="1682565" y="-46548"/>
            <a:ext cx="5904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tx2"/>
                </a:solidFill>
              </a:rPr>
              <a:t>COMISION NACIONAL DE PREVENCIÒN DE RIESGOS Y ATENCIÒN DE EMERGENCIAS</a:t>
            </a:r>
            <a:endParaRPr lang="es-ES" sz="1400" b="1" dirty="0">
              <a:solidFill>
                <a:schemeClr val="tx2"/>
              </a:solidFill>
            </a:endParaRPr>
          </a:p>
        </p:txBody>
      </p:sp>
      <p:pic>
        <p:nvPicPr>
          <p:cNvPr id="13" name="Imagen 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9" y="121801"/>
            <a:ext cx="415556" cy="381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Imagen 13" descr="I:\Archivos Comunes\CONTRALORÍA DE SERVICIOS GESTION HASTA EL 31-03-2014\Logo Contraloría de Servicios\Contraloría de servicios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2037" y="73222"/>
            <a:ext cx="457458" cy="41353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/>
          <p:cNvSpPr txBox="1"/>
          <p:nvPr/>
        </p:nvSpPr>
        <p:spPr>
          <a:xfrm>
            <a:off x="1797952" y="512132"/>
            <a:ext cx="5544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 smtClean="0">
                <a:solidFill>
                  <a:srgbClr val="C00000"/>
                </a:solidFill>
              </a:rPr>
              <a:t>TABLA DE VARIABLES SEGÚN DISTRIBUCION Y CONTENIDO DE LAS CONSULTAS</a:t>
            </a:r>
            <a:endParaRPr lang="es-ES" sz="16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6227858"/>
              </p:ext>
            </p:extLst>
          </p:nvPr>
        </p:nvGraphicFramePr>
        <p:xfrm>
          <a:off x="107504" y="1269476"/>
          <a:ext cx="8943560" cy="54098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38620"/>
                <a:gridCol w="1292286"/>
                <a:gridCol w="4812654"/>
              </a:tblGrid>
              <a:tr h="3806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smtClean="0">
                          <a:effectLst/>
                        </a:rPr>
                        <a:t>VARIABLES </a:t>
                      </a:r>
                      <a:r>
                        <a:rPr lang="es-ES" sz="1100" dirty="0">
                          <a:effectLst/>
                        </a:rPr>
                        <a:t>PLANTEADAS PARA REALIZAR </a:t>
                      </a:r>
                      <a:endParaRPr lang="es-ES" sz="11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smtClean="0">
                          <a:effectLst/>
                        </a:rPr>
                        <a:t>EL </a:t>
                      </a:r>
                      <a:r>
                        <a:rPr lang="es-ES" sz="1100" dirty="0">
                          <a:effectLst/>
                        </a:rPr>
                        <a:t>ESTUDIO DE PERCEPCIÒN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63" marR="468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NUMERIÒN  DE ITEMS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63" marR="468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DISTRIBUCION Y RESUMEN DEL CONTENIDO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63" marR="46863" marT="0" marB="0"/>
                </a:tc>
              </a:tr>
              <a:tr h="1607925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s-CR" sz="1100" u="sng" dirty="0">
                          <a:solidFill>
                            <a:srgbClr val="FFC000"/>
                          </a:solidFill>
                          <a:effectLst/>
                          <a:latin typeface="Arial Narrow" panose="020B0606020202030204" pitchFamily="34" charset="0"/>
                        </a:rPr>
                        <a:t>Atención de calidad </a:t>
                      </a:r>
                      <a:r>
                        <a:rPr lang="es-CR" sz="1100" dirty="0">
                          <a:effectLst/>
                          <a:latin typeface="Arial Narrow" panose="020B0606020202030204" pitchFamily="34" charset="0"/>
                        </a:rPr>
                        <a:t>(Relación con la CNE,  cantidad, frecuencia  y calidad de visitas )</a:t>
                      </a:r>
                      <a:endParaRPr lang="es-ES" sz="11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63" marR="468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1-2-4-5-11-12</a:t>
                      </a:r>
                      <a:endParaRPr lang="es-ES" sz="1100" b="1" dirty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63" marR="4686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B0F0"/>
                          </a:solidFill>
                          <a:effectLst/>
                          <a:latin typeface="Arial Narrow" panose="020B0606020202030204" pitchFamily="34" charset="0"/>
                        </a:rPr>
                        <a:t>1-Atenciòn de la CNE  a instituciones públicas.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B0F0"/>
                          </a:solidFill>
                          <a:effectLst/>
                          <a:latin typeface="Arial Narrow" panose="020B0606020202030204" pitchFamily="34" charset="0"/>
                        </a:rPr>
                        <a:t>2.-Asesorìa e interés de la CNE en la preparación del CME.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B0F0"/>
                          </a:solidFill>
                          <a:effectLst/>
                          <a:latin typeface="Arial Narrow" panose="020B0606020202030204" pitchFamily="34" charset="0"/>
                        </a:rPr>
                        <a:t>4.-Relaciòn Institución vs CME.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B0F0"/>
                          </a:solidFill>
                          <a:effectLst/>
                          <a:latin typeface="Arial Narrow" panose="020B0606020202030204" pitchFamily="34" charset="0"/>
                        </a:rPr>
                        <a:t>5.-Relaciòn entre CME y CNE.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B0F0"/>
                          </a:solidFill>
                          <a:effectLst/>
                          <a:latin typeface="Arial Narrow" panose="020B0606020202030204" pitchFamily="34" charset="0"/>
                        </a:rPr>
                        <a:t>11.-Actuaciònes que realiza la CNE en los CME e Instituciones públicas en prevención y preparativos.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B0F0"/>
                          </a:solidFill>
                          <a:effectLst/>
                          <a:latin typeface="Arial Narrow" panose="020B0606020202030204" pitchFamily="34" charset="0"/>
                        </a:rPr>
                        <a:t>12.-Apoyo en organizaciones, capacitación y asesoría por parte de la CNE.</a:t>
                      </a:r>
                      <a:endParaRPr lang="es-ES" sz="1100" b="1" dirty="0">
                        <a:solidFill>
                          <a:srgbClr val="00B0F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63" marR="46863" marT="0" marB="0"/>
                </a:tc>
              </a:tr>
              <a:tr h="1837629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s-CR" sz="1200" u="sng" dirty="0">
                          <a:solidFill>
                            <a:srgbClr val="FFC000"/>
                          </a:solidFill>
                          <a:effectLst/>
                          <a:latin typeface="Arial Narrow" panose="020B0606020202030204" pitchFamily="34" charset="0"/>
                        </a:rPr>
                        <a:t>Dedicación a la Organización </a:t>
                      </a:r>
                      <a:r>
                        <a:rPr lang="es-CR" sz="1200" dirty="0">
                          <a:effectLst/>
                          <a:latin typeface="Arial Narrow" panose="020B0606020202030204" pitchFamily="34" charset="0"/>
                        </a:rPr>
                        <a:t>(relación entre miembros del CME y proyección hacia su entorno, con dirección y asesoría adecuada de la CNE)</a:t>
                      </a:r>
                      <a:endParaRPr lang="es-ES" sz="12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</a:rPr>
                        <a:t> </a:t>
                      </a:r>
                      <a:endParaRPr lang="es-E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63" marR="4686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3-6-7-8-9-13</a:t>
                      </a:r>
                      <a:endParaRPr lang="es-ES" sz="1200" b="1" dirty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63" marR="4686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B0F0"/>
                          </a:solidFill>
                          <a:effectLst/>
                          <a:latin typeface="Arial Narrow" panose="020B0606020202030204" pitchFamily="34" charset="0"/>
                        </a:rPr>
                        <a:t>3.</a:t>
                      </a:r>
                      <a:r>
                        <a:rPr lang="es-ES" sz="1100" dirty="0">
                          <a:solidFill>
                            <a:srgbClr val="00B0F0"/>
                          </a:solidFill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  <a:r>
                        <a:rPr lang="es-ES" sz="1100" b="1" dirty="0">
                          <a:solidFill>
                            <a:srgbClr val="00B0F0"/>
                          </a:solidFill>
                          <a:effectLst/>
                          <a:latin typeface="Arial Narrow" panose="020B0606020202030204" pitchFamily="34" charset="0"/>
                        </a:rPr>
                        <a:t>Organizaciòn de la Institución en la zona.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B0F0"/>
                          </a:solidFill>
                          <a:effectLst/>
                          <a:latin typeface="Arial Narrow" panose="020B0606020202030204" pitchFamily="34" charset="0"/>
                        </a:rPr>
                        <a:t>6.-Calidad de servicio de la CNE a instituciones y al CME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B0F0"/>
                          </a:solidFill>
                          <a:effectLst/>
                          <a:latin typeface="Arial Narrow" panose="020B0606020202030204" pitchFamily="34" charset="0"/>
                        </a:rPr>
                        <a:t>7.-Trabajo del CME hacia las comunidades.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B0F0"/>
                          </a:solidFill>
                          <a:effectLst/>
                          <a:latin typeface="Arial Narrow" panose="020B0606020202030204" pitchFamily="34" charset="0"/>
                        </a:rPr>
                        <a:t>8.-Apoyo del CME en instituciones para evitar efectos de los desastres en la comunidad.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B0F0"/>
                          </a:solidFill>
                          <a:effectLst/>
                          <a:latin typeface="Arial Narrow" panose="020B0606020202030204" pitchFamily="34" charset="0"/>
                        </a:rPr>
                        <a:t>9.-Trabajo del funcionario de CNE en el CME y en las comunidades.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B0F0"/>
                          </a:solidFill>
                          <a:effectLst/>
                          <a:latin typeface="Arial Narrow" panose="020B0606020202030204" pitchFamily="34" charset="0"/>
                        </a:rPr>
                        <a:t>13.-Suficiencia del trabajo del CME e instituciones para atender con eficiencia emergencias o desastres.</a:t>
                      </a:r>
                      <a:endParaRPr lang="es-ES" sz="1100" b="1" dirty="0">
                        <a:solidFill>
                          <a:srgbClr val="00B0F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63" marR="46863" marT="0" marB="0"/>
                </a:tc>
              </a:tr>
              <a:tr h="1181265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s-CR" sz="1200" u="sng" dirty="0">
                          <a:solidFill>
                            <a:srgbClr val="FFC000"/>
                          </a:solidFill>
                          <a:effectLst/>
                          <a:latin typeface="Arial Narrow" panose="020B0606020202030204" pitchFamily="34" charset="0"/>
                        </a:rPr>
                        <a:t>Calidad del Servicio</a:t>
                      </a:r>
                      <a:r>
                        <a:rPr lang="es-CR" sz="1200" dirty="0">
                          <a:solidFill>
                            <a:srgbClr val="FFC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s-CR" sz="1200" dirty="0">
                          <a:effectLst/>
                          <a:latin typeface="Arial Narrow" panose="020B0606020202030204" pitchFamily="34" charset="0"/>
                        </a:rPr>
                        <a:t>(Apoyo, asesoría, capacitación y orientación permanente y personalizada)</a:t>
                      </a:r>
                      <a:endParaRPr lang="es-ES" sz="12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ES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63" marR="4686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10-14-15</a:t>
                      </a:r>
                      <a:endParaRPr lang="es-ES" sz="1200" b="1" dirty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63" marR="4686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B0F0"/>
                          </a:solidFill>
                          <a:effectLst/>
                        </a:rPr>
                        <a:t>10.-Conocimiento e inclusión de instituciones y del CME en proyectos.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B0F0"/>
                          </a:solidFill>
                          <a:effectLst/>
                        </a:rPr>
                        <a:t>14.-Necesidad de mayor atención en asesoría y capacitación, organización, prevención y preparación para emergencias o desastres.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B0F0"/>
                          </a:solidFill>
                          <a:effectLst/>
                        </a:rPr>
                        <a:t>15.-Evaluaciòn del trabajo realizado después de cada evento por parte de la CNE, para buscar mejoras.</a:t>
                      </a:r>
                      <a:endParaRPr lang="es-ES" sz="1100" b="1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63" marR="46863" marT="0" marB="0"/>
                </a:tc>
              </a:tr>
            </a:tbl>
          </a:graphicData>
        </a:graphic>
      </p:graphicFrame>
      <p:pic>
        <p:nvPicPr>
          <p:cNvPr id="15" name="Imagen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565" y="6608882"/>
            <a:ext cx="9390923" cy="296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0240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3" name="16 Grupo"/>
          <p:cNvGrpSpPr>
            <a:grpSpLocks/>
          </p:cNvGrpSpPr>
          <p:nvPr/>
        </p:nvGrpSpPr>
        <p:grpSpPr bwMode="auto">
          <a:xfrm>
            <a:off x="-18597" y="-16211"/>
            <a:ext cx="9434130" cy="6691277"/>
            <a:chOff x="-140816" y="-296007"/>
            <a:chExt cx="9284816" cy="7154008"/>
          </a:xfrm>
        </p:grpSpPr>
        <p:sp>
          <p:nvSpPr>
            <p:cNvPr id="7" name="6 Rectángulo"/>
            <p:cNvSpPr/>
            <p:nvPr/>
          </p:nvSpPr>
          <p:spPr>
            <a:xfrm>
              <a:off x="-95243" y="-3"/>
              <a:ext cx="9239243" cy="685800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CO"/>
            </a:p>
          </p:txBody>
        </p:sp>
        <p:sp>
          <p:nvSpPr>
            <p:cNvPr id="2056" name="AutoShape 2"/>
            <p:cNvSpPr>
              <a:spLocks/>
            </p:cNvSpPr>
            <p:nvPr/>
          </p:nvSpPr>
          <p:spPr bwMode="auto">
            <a:xfrm rot="16200000">
              <a:off x="4181845" y="-4600367"/>
              <a:ext cx="642918" cy="9251638"/>
            </a:xfrm>
            <a:prstGeom prst="roundRect">
              <a:avLst>
                <a:gd name="adj" fmla="val 9514"/>
              </a:avLst>
            </a:prstGeom>
            <a:solidFill>
              <a:schemeClr val="tx2">
                <a:lumMod val="20000"/>
                <a:lumOff val="80000"/>
              </a:schemeClr>
            </a:solidFill>
            <a:ln w="25400">
              <a:solidFill>
                <a:srgbClr val="8B9268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s-CO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057" name="AutoShape 2"/>
            <p:cNvSpPr>
              <a:spLocks/>
            </p:cNvSpPr>
            <p:nvPr/>
          </p:nvSpPr>
          <p:spPr bwMode="auto">
            <a:xfrm>
              <a:off x="-140816" y="32902"/>
              <a:ext cx="1269540" cy="3239819"/>
            </a:xfrm>
            <a:prstGeom prst="roundRect">
              <a:avLst>
                <a:gd name="adj" fmla="val 18069"/>
              </a:avLst>
            </a:prstGeom>
            <a:solidFill>
              <a:schemeClr val="tx2">
                <a:lumMod val="20000"/>
                <a:lumOff val="80000"/>
              </a:schemeClr>
            </a:solidFill>
            <a:ln w="254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s-CO">
                <a:latin typeface="Calibri" pitchFamily="34" charset="0"/>
              </a:endParaRPr>
            </a:p>
          </p:txBody>
        </p:sp>
        <p:sp>
          <p:nvSpPr>
            <p:cNvPr id="10" name="9 Rectángulo redondeado"/>
            <p:cNvSpPr/>
            <p:nvPr/>
          </p:nvSpPr>
          <p:spPr>
            <a:xfrm>
              <a:off x="45698" y="25454"/>
              <a:ext cx="8937869" cy="6832547"/>
            </a:xfrm>
            <a:prstGeom prst="round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CO"/>
            </a:p>
          </p:txBody>
        </p:sp>
      </p:grpSp>
      <p:sp>
        <p:nvSpPr>
          <p:cNvPr id="2" name="CuadroTexto 1"/>
          <p:cNvSpPr txBox="1"/>
          <p:nvPr/>
        </p:nvSpPr>
        <p:spPr>
          <a:xfrm>
            <a:off x="1553032" y="30957"/>
            <a:ext cx="5904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tx2"/>
                </a:solidFill>
              </a:rPr>
              <a:t>COMISION NACIONAL DE PREVENCIÒN DE RIESGOS Y ATENCIÒN DE EMERGENCIAS</a:t>
            </a:r>
            <a:endParaRPr lang="es-ES" sz="1400" b="1" dirty="0">
              <a:solidFill>
                <a:schemeClr val="tx2"/>
              </a:solidFill>
            </a:endParaRPr>
          </a:p>
        </p:txBody>
      </p:sp>
      <p:pic>
        <p:nvPicPr>
          <p:cNvPr id="13" name="Imagen 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800" y="152132"/>
            <a:ext cx="438376" cy="402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Imagen 13" descr="I:\Archivos Comunes\CONTRALORÍA DE SERVICIOS GESTION HASTA EL 31-03-2014\Logo Contraloría de Servicios\Contraloría de servicios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8111" y="87035"/>
            <a:ext cx="380715" cy="404031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7013131"/>
              </p:ext>
            </p:extLst>
          </p:nvPr>
        </p:nvGraphicFramePr>
        <p:xfrm>
          <a:off x="323528" y="1583717"/>
          <a:ext cx="8820472" cy="43528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6109"/>
                <a:gridCol w="2134178"/>
                <a:gridCol w="2336007"/>
                <a:gridCol w="2134178"/>
              </a:tblGrid>
              <a:tr h="272053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VALORES ASIGNADOS Y SIGNIFICADO DE ESOS VALORES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72053">
                <a:tc>
                  <a:txBody>
                    <a:bodyPr/>
                    <a:lstStyle/>
                    <a:p>
                      <a:pPr indent="44958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B050"/>
                          </a:solidFill>
                          <a:effectLst/>
                        </a:rPr>
                        <a:t>POSITIVOS</a:t>
                      </a:r>
                      <a:endParaRPr lang="es-ES" sz="14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chemeClr val="accent5"/>
                          </a:solidFill>
                          <a:effectLst/>
                        </a:rPr>
                        <a:t>DESCRIPCION</a:t>
                      </a:r>
                      <a:endParaRPr lang="es-ES" sz="1400" b="1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FF0000"/>
                          </a:solidFill>
                          <a:effectLst/>
                        </a:rPr>
                        <a:t>NEGATIVOS</a:t>
                      </a:r>
                      <a:endParaRPr lang="es-ES" sz="1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chemeClr val="accent5"/>
                          </a:solidFill>
                          <a:effectLst/>
                        </a:rPr>
                        <a:t>DESCRIPCION</a:t>
                      </a:r>
                      <a:endParaRPr lang="es-ES" sz="1400" b="1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8820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92D050"/>
                          </a:solidFill>
                          <a:effectLst/>
                          <a:latin typeface="Arial Narrow" panose="020B0606020202030204" pitchFamily="34" charset="0"/>
                        </a:rPr>
                        <a:t>BUENO</a:t>
                      </a:r>
                      <a:endParaRPr lang="es-ES" sz="1600" dirty="0">
                        <a:solidFill>
                          <a:srgbClr val="92D05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92D050"/>
                          </a:solidFill>
                          <a:effectLst/>
                          <a:latin typeface="Arial Narrow" panose="020B0606020202030204" pitchFamily="34" charset="0"/>
                        </a:rPr>
                        <a:t>Se atiende parcialmente pero sin agendas definidas.</a:t>
                      </a:r>
                      <a:endParaRPr lang="es-ES" sz="1600" b="1" dirty="0">
                        <a:solidFill>
                          <a:srgbClr val="92D05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solidFill>
                            <a:srgbClr val="FFC000"/>
                          </a:solidFill>
                          <a:effectLst/>
                          <a:latin typeface="Arial Narrow" panose="020B0606020202030204" pitchFamily="34" charset="0"/>
                        </a:rPr>
                        <a:t>REGULAR</a:t>
                      </a:r>
                      <a:endParaRPr lang="es-ES" sz="1600" b="1" dirty="0">
                        <a:solidFill>
                          <a:srgbClr val="FFC00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FFC000"/>
                          </a:solidFill>
                          <a:effectLst/>
                          <a:latin typeface="Arial Narrow" panose="020B0606020202030204" pitchFamily="34" charset="0"/>
                        </a:rPr>
                        <a:t>Se atiende de manera muy superficial o por teléfono.</a:t>
                      </a:r>
                      <a:endParaRPr lang="es-ES" sz="1600" b="1" dirty="0">
                        <a:solidFill>
                          <a:srgbClr val="FFC00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8820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chemeClr val="accent5"/>
                          </a:solidFill>
                          <a:effectLst/>
                          <a:latin typeface="Arial Narrow" panose="020B0606020202030204" pitchFamily="34" charset="0"/>
                        </a:rPr>
                        <a:t>MUY BUENO </a:t>
                      </a:r>
                      <a:endParaRPr lang="es-ES" sz="1600" dirty="0">
                        <a:solidFill>
                          <a:schemeClr val="accent5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accent5"/>
                          </a:solidFill>
                          <a:effectLst/>
                          <a:latin typeface="Arial Narrow" panose="020B0606020202030204" pitchFamily="34" charset="0"/>
                        </a:rPr>
                        <a:t>Se atiende solo periódicamente con fechas y agendas definidas. </a:t>
                      </a:r>
                      <a:endParaRPr lang="es-ES" sz="1600" b="1" dirty="0">
                        <a:solidFill>
                          <a:schemeClr val="accent5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solidFill>
                            <a:srgbClr val="FF0066"/>
                          </a:solidFill>
                          <a:effectLst/>
                          <a:latin typeface="Arial Narrow" panose="020B0606020202030204" pitchFamily="34" charset="0"/>
                        </a:rPr>
                        <a:t>MALO</a:t>
                      </a:r>
                      <a:endParaRPr lang="es-ES" sz="1600" b="1" dirty="0">
                        <a:solidFill>
                          <a:srgbClr val="FF0066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No se atiende salvo en raras ocasiones.</a:t>
                      </a:r>
                      <a:endParaRPr lang="es-ES" sz="1600" b="1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63231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B050"/>
                          </a:solidFill>
                          <a:effectLst/>
                          <a:latin typeface="Arial Narrow" panose="020B0606020202030204" pitchFamily="34" charset="0"/>
                        </a:rPr>
                        <a:t>EXCELENTE</a:t>
                      </a:r>
                      <a:endParaRPr lang="es-ES" sz="1600" dirty="0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00B050"/>
                          </a:solidFill>
                          <a:effectLst/>
                          <a:latin typeface="Arial Narrow" panose="020B0606020202030204" pitchFamily="34" charset="0"/>
                        </a:rPr>
                        <a:t>Se atiende de manera continuada, por diversas vías, hay cronogramas y agendas definidas.</a:t>
                      </a:r>
                      <a:endParaRPr lang="es-ES" sz="1600" b="1" dirty="0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MUY MALO</a:t>
                      </a:r>
                      <a:endParaRPr lang="es-ES" sz="1600" b="1" dirty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Nunca se atiende de manera presencial y todo es por teléfono.</a:t>
                      </a:r>
                      <a:endParaRPr lang="es-ES" sz="1600" b="1" dirty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43608" y="787136"/>
            <a:ext cx="6642331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Tabla de Valoraciones Utilizada en el Instrumento</a:t>
            </a:r>
            <a:endParaRPr kumimoji="0" lang="es-ES" altLang="es-ES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11" y="6550765"/>
            <a:ext cx="9416943" cy="296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46092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3" name="16 Grupo"/>
          <p:cNvGrpSpPr>
            <a:grpSpLocks/>
          </p:cNvGrpSpPr>
          <p:nvPr/>
        </p:nvGrpSpPr>
        <p:grpSpPr bwMode="auto">
          <a:xfrm>
            <a:off x="-138299" y="-243408"/>
            <a:ext cx="9390928" cy="7101408"/>
            <a:chOff x="-98297" y="-3"/>
            <a:chExt cx="9242297" cy="6858004"/>
          </a:xfrm>
        </p:grpSpPr>
        <p:sp>
          <p:nvSpPr>
            <p:cNvPr id="7" name="6 Rectángulo"/>
            <p:cNvSpPr/>
            <p:nvPr/>
          </p:nvSpPr>
          <p:spPr>
            <a:xfrm>
              <a:off x="-95243" y="-3"/>
              <a:ext cx="9239243" cy="685800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CO"/>
            </a:p>
          </p:txBody>
        </p:sp>
        <p:sp>
          <p:nvSpPr>
            <p:cNvPr id="2056" name="AutoShape 2"/>
            <p:cNvSpPr>
              <a:spLocks/>
            </p:cNvSpPr>
            <p:nvPr/>
          </p:nvSpPr>
          <p:spPr bwMode="auto">
            <a:xfrm rot="16200000">
              <a:off x="4201392" y="-4299692"/>
              <a:ext cx="642918" cy="9242296"/>
            </a:xfrm>
            <a:prstGeom prst="roundRect">
              <a:avLst>
                <a:gd name="adj" fmla="val 9514"/>
              </a:avLst>
            </a:prstGeom>
            <a:solidFill>
              <a:schemeClr val="tx2">
                <a:lumMod val="20000"/>
                <a:lumOff val="80000"/>
              </a:schemeClr>
            </a:solidFill>
            <a:ln w="25400">
              <a:solidFill>
                <a:srgbClr val="8B9268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s-CO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057" name="AutoShape 2"/>
            <p:cNvSpPr>
              <a:spLocks/>
            </p:cNvSpPr>
            <p:nvPr/>
          </p:nvSpPr>
          <p:spPr bwMode="auto">
            <a:xfrm>
              <a:off x="-93165" y="40505"/>
              <a:ext cx="1269540" cy="3239819"/>
            </a:xfrm>
            <a:prstGeom prst="roundRect">
              <a:avLst>
                <a:gd name="adj" fmla="val 18069"/>
              </a:avLst>
            </a:prstGeom>
            <a:solidFill>
              <a:schemeClr val="tx2">
                <a:lumMod val="20000"/>
                <a:lumOff val="80000"/>
              </a:schemeClr>
            </a:solidFill>
            <a:ln w="254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s-CO">
                <a:latin typeface="Calibri" pitchFamily="34" charset="0"/>
              </a:endParaRPr>
            </a:p>
          </p:txBody>
        </p:sp>
        <p:sp>
          <p:nvSpPr>
            <p:cNvPr id="10" name="9 Rectángulo redondeado"/>
            <p:cNvSpPr/>
            <p:nvPr/>
          </p:nvSpPr>
          <p:spPr>
            <a:xfrm>
              <a:off x="72747" y="235062"/>
              <a:ext cx="8856941" cy="6622939"/>
            </a:xfrm>
            <a:prstGeom prst="round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CO"/>
            </a:p>
          </p:txBody>
        </p:sp>
      </p:grpSp>
      <p:sp>
        <p:nvSpPr>
          <p:cNvPr id="2" name="CuadroTexto 1"/>
          <p:cNvSpPr txBox="1"/>
          <p:nvPr/>
        </p:nvSpPr>
        <p:spPr>
          <a:xfrm>
            <a:off x="1604836" y="-249405"/>
            <a:ext cx="5904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tx2"/>
                </a:solidFill>
              </a:rPr>
              <a:t>COMISION NACIONAL DE PREVENCIÒN DE RIESGOS Y ATENCIÒN DE EMERGENCIAS</a:t>
            </a:r>
            <a:endParaRPr lang="es-ES" sz="1400" b="1" dirty="0">
              <a:solidFill>
                <a:schemeClr val="tx2"/>
              </a:solidFill>
            </a:endParaRPr>
          </a:p>
        </p:txBody>
      </p:sp>
      <p:pic>
        <p:nvPicPr>
          <p:cNvPr id="13" name="Imagen 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91" y="-158733"/>
            <a:ext cx="483022" cy="442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Imagen 13" descr="I:\Archivos Comunes\CONTRALORÍA DE SERVICIOS GESTION HASTA EL 31-03-2014\Logo Contraloría de Servicios\Contraloría de servicios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5319" y="-158733"/>
            <a:ext cx="388631" cy="443411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9256183"/>
              </p:ext>
            </p:extLst>
          </p:nvPr>
        </p:nvGraphicFramePr>
        <p:xfrm>
          <a:off x="179511" y="1120210"/>
          <a:ext cx="8712968" cy="46952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97031"/>
                <a:gridCol w="1751267"/>
                <a:gridCol w="2289082"/>
                <a:gridCol w="2275588"/>
              </a:tblGrid>
              <a:tr h="1420234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800" dirty="0">
                          <a:effectLst/>
                          <a:latin typeface="Arial Narrow" panose="020B0606020202030204" pitchFamily="34" charset="0"/>
                        </a:rPr>
                        <a:t>RESUMEN </a:t>
                      </a:r>
                      <a:r>
                        <a:rPr lang="es-CR" sz="1800" dirty="0" smtClean="0">
                          <a:effectLst/>
                          <a:latin typeface="Arial Narrow" panose="020B0606020202030204" pitchFamily="34" charset="0"/>
                        </a:rPr>
                        <a:t>SOBRE </a:t>
                      </a:r>
                      <a:r>
                        <a:rPr lang="es-CR" sz="1800" dirty="0">
                          <a:effectLst/>
                          <a:latin typeface="Arial Narrow" panose="020B0606020202030204" pitchFamily="34" charset="0"/>
                        </a:rPr>
                        <a:t>VALORACIÓN FINAL </a:t>
                      </a:r>
                      <a:r>
                        <a:rPr lang="es-CR" sz="1800" dirty="0" smtClean="0">
                          <a:effectLst/>
                          <a:latin typeface="Arial Narrow" panose="020B0606020202030204" pitchFamily="34" charset="0"/>
                        </a:rPr>
                        <a:t>CUALITATIVA  DE VARIABLES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800" dirty="0" smtClean="0">
                          <a:effectLst/>
                          <a:latin typeface="Arial Narrow" panose="020B0606020202030204" pitchFamily="34" charset="0"/>
                        </a:rPr>
                        <a:t>DEL SERVICIO AL USUARIO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800" dirty="0" smtClean="0">
                          <a:effectLst/>
                          <a:latin typeface="Arial Narrow" panose="020B0606020202030204" pitchFamily="34" charset="0"/>
                        </a:rPr>
                        <a:t>SEGUN LA </a:t>
                      </a:r>
                      <a:r>
                        <a:rPr lang="es-CR" sz="1800" dirty="0">
                          <a:effectLst/>
                          <a:latin typeface="Arial Narrow" panose="020B0606020202030204" pitchFamily="34" charset="0"/>
                        </a:rPr>
                        <a:t>PERCEPCIÓN </a:t>
                      </a:r>
                      <a:r>
                        <a:rPr lang="es-CR" sz="1800" dirty="0" smtClean="0">
                          <a:effectLst/>
                          <a:latin typeface="Arial Narrow" panose="020B0606020202030204" pitchFamily="34" charset="0"/>
                        </a:rPr>
                        <a:t>SOMETIDAS </a:t>
                      </a:r>
                      <a:r>
                        <a:rPr lang="es-CR" sz="1800" dirty="0">
                          <a:effectLst/>
                          <a:latin typeface="Arial Narrow" panose="020B0606020202030204" pitchFamily="34" charset="0"/>
                        </a:rPr>
                        <a:t>A CONSULTA EN LA MUESTRA</a:t>
                      </a:r>
                      <a:endParaRPr lang="es-ES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5084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800" dirty="0">
                          <a:solidFill>
                            <a:srgbClr val="00B0F0"/>
                          </a:solidFill>
                          <a:effectLst/>
                          <a:latin typeface="Arial Narrow" panose="020B0606020202030204" pitchFamily="34" charset="0"/>
                        </a:rPr>
                        <a:t>VALORACIÓN RESULTANTE</a:t>
                      </a:r>
                      <a:endParaRPr lang="es-ES" sz="1800" dirty="0">
                        <a:solidFill>
                          <a:srgbClr val="00B0F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800" b="1" dirty="0">
                          <a:solidFill>
                            <a:srgbClr val="00B0F0"/>
                          </a:solidFill>
                          <a:effectLst/>
                          <a:latin typeface="Arial Narrow" panose="020B0606020202030204" pitchFamily="34" charset="0"/>
                        </a:rPr>
                        <a:t>ATENCION DE CALIDAD</a:t>
                      </a:r>
                      <a:endParaRPr lang="es-ES" sz="1800" b="1" dirty="0">
                        <a:solidFill>
                          <a:srgbClr val="00B0F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800" b="1" dirty="0">
                          <a:solidFill>
                            <a:srgbClr val="00B0F0"/>
                          </a:solidFill>
                          <a:effectLst/>
                          <a:latin typeface="Arial Narrow" panose="020B0606020202030204" pitchFamily="34" charset="0"/>
                        </a:rPr>
                        <a:t>DEDICACION </a:t>
                      </a:r>
                      <a:endParaRPr lang="es-CR" sz="1800" b="1" dirty="0" smtClean="0">
                        <a:solidFill>
                          <a:srgbClr val="00B0F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800" b="1" dirty="0" smtClean="0">
                          <a:solidFill>
                            <a:srgbClr val="00B0F0"/>
                          </a:solidFill>
                          <a:effectLst/>
                          <a:latin typeface="Arial Narrow" panose="020B0606020202030204" pitchFamily="34" charset="0"/>
                        </a:rPr>
                        <a:t>A </a:t>
                      </a:r>
                      <a:r>
                        <a:rPr lang="es-CR" sz="1800" b="1" dirty="0">
                          <a:solidFill>
                            <a:srgbClr val="00B0F0"/>
                          </a:solidFill>
                          <a:effectLst/>
                          <a:latin typeface="Arial Narrow" panose="020B0606020202030204" pitchFamily="34" charset="0"/>
                        </a:rPr>
                        <a:t>LA ORGANIZACIÓN</a:t>
                      </a:r>
                      <a:endParaRPr lang="es-ES" sz="1800" b="1" dirty="0">
                        <a:solidFill>
                          <a:srgbClr val="00B0F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800" b="1" dirty="0">
                          <a:solidFill>
                            <a:srgbClr val="00B0F0"/>
                          </a:solidFill>
                          <a:effectLst/>
                          <a:latin typeface="Arial Narrow" panose="020B0606020202030204" pitchFamily="34" charset="0"/>
                        </a:rPr>
                        <a:t>CALIDAD EN LOS SERVICIOS</a:t>
                      </a:r>
                      <a:endParaRPr lang="es-ES" sz="1800" b="1" dirty="0">
                        <a:solidFill>
                          <a:srgbClr val="00B0F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8832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800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NEGATIVA</a:t>
                      </a:r>
                      <a:endParaRPr lang="es-ES" sz="1800" dirty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800" b="1" dirty="0">
                          <a:solidFill>
                            <a:srgbClr val="00B050"/>
                          </a:solidFill>
                          <a:effectLst/>
                          <a:latin typeface="Arial Narrow" panose="020B0606020202030204" pitchFamily="34" charset="0"/>
                        </a:rPr>
                        <a:t>29.31%</a:t>
                      </a:r>
                      <a:endParaRPr lang="es-ES" sz="1800" b="1" dirty="0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800" b="1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58%</a:t>
                      </a:r>
                      <a:endParaRPr lang="es-ES" sz="1800" b="1" dirty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800" b="1" dirty="0">
                          <a:solidFill>
                            <a:srgbClr val="00B050"/>
                          </a:solidFill>
                          <a:effectLst/>
                          <a:latin typeface="Arial Narrow" panose="020B0606020202030204" pitchFamily="34" charset="0"/>
                        </a:rPr>
                        <a:t>28.25%</a:t>
                      </a:r>
                      <a:endParaRPr lang="es-ES" sz="1800" b="1" dirty="0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8832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800" dirty="0">
                          <a:solidFill>
                            <a:srgbClr val="00B050"/>
                          </a:solidFill>
                          <a:effectLst/>
                        </a:rPr>
                        <a:t>POSITIVA</a:t>
                      </a:r>
                      <a:endParaRPr lang="es-ES" sz="18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800" b="1" dirty="0">
                          <a:solidFill>
                            <a:srgbClr val="00B050"/>
                          </a:solidFill>
                          <a:effectLst/>
                        </a:rPr>
                        <a:t>63.15%</a:t>
                      </a:r>
                      <a:endParaRPr lang="es-ES" sz="18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800" b="1" dirty="0">
                          <a:solidFill>
                            <a:srgbClr val="C00000"/>
                          </a:solidFill>
                          <a:effectLst/>
                        </a:rPr>
                        <a:t>40%</a:t>
                      </a:r>
                      <a:endParaRPr lang="es-ES" sz="18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800" b="1" dirty="0">
                          <a:solidFill>
                            <a:srgbClr val="00B050"/>
                          </a:solidFill>
                          <a:effectLst/>
                        </a:rPr>
                        <a:t>66.75%</a:t>
                      </a:r>
                      <a:endParaRPr lang="es-ES" sz="18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531369" y="373848"/>
            <a:ext cx="596355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Resumen de Resultados Seg</a:t>
            </a:r>
            <a:r>
              <a:rPr kumimoji="0" lang="es-ES" altLang="es-ES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ú</a:t>
            </a:r>
            <a:r>
              <a:rPr kumimoji="0" lang="es-ES" altLang="es-ES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Variables Evaluadas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 Usuarios de los CME e Instituciones Integrantes.</a:t>
            </a:r>
            <a:endParaRPr kumimoji="0" lang="es-ES" altLang="es-ES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</a:endParaRPr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5619" y="6561779"/>
            <a:ext cx="9378248" cy="296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0573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16FCE77-F830-4446-B45A-C320D4BC0C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1115</TotalTime>
  <Words>2785</Words>
  <Application>Microsoft Office PowerPoint</Application>
  <PresentationFormat>Presentación en pantalla (4:3)</PresentationFormat>
  <Paragraphs>209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1" baseType="lpstr">
      <vt:lpstr>Arial</vt:lpstr>
      <vt:lpstr>Arial Narrow</vt:lpstr>
      <vt:lpstr>Calibri</vt:lpstr>
      <vt:lpstr>Times New Roman</vt:lpstr>
      <vt:lpstr>Tema de Office</vt:lpstr>
      <vt:lpstr>Contraloría de Servicios  ESTUDIO DE PERCEPCION SOBRE SATISFACCION DEL USUARIO    APLICADO A COMITES MUNICIPALES DE EMERGENCIA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Contraloría de Servicios  ESTUDIO DE PERCEPCION SOBRE SATISFACCION DEL USUARIO   APLICADO A COMITES MUNICIPALES DE EMERGENCIA</dc:title>
  <dc:creator>Gerardo Monge Bolaños</dc:creator>
  <cp:keywords/>
  <cp:lastModifiedBy>Gerardo Monge Bolaños</cp:lastModifiedBy>
  <cp:revision>61</cp:revision>
  <cp:lastPrinted>2018-06-06T19:50:39Z</cp:lastPrinted>
  <dcterms:created xsi:type="dcterms:W3CDTF">2018-06-05T18:00:00Z</dcterms:created>
  <dcterms:modified xsi:type="dcterms:W3CDTF">2019-09-30T19:34:50Z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TC019053239991</vt:lpwstr>
  </property>
</Properties>
</file>