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312" r:id="rId6"/>
    <p:sldId id="335" r:id="rId7"/>
    <p:sldId id="336" r:id="rId8"/>
    <p:sldId id="313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B96BAF-93D8-4FD5-8502-1556BFDD16F6}" type="datetimeFigureOut">
              <a:rPr lang="es-CR" smtClean="0"/>
              <a:t>17/10/2023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97A403-4993-413C-8666-2BD9C46AD9C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33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AC23-D482-4D2D-872A-539891530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3123B9-A2AC-44CB-9872-D3308CAD8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7B272-21E5-4FDC-878D-646AF3BC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0B37A-69F5-4219-BE5B-A6F3059C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5E154-6347-4DC8-A443-7E386D11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41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52C74-5D9C-40DF-ACD3-480CD818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0762CE-959F-47E6-9423-E1B61F9FE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6892D-217A-4785-9F1F-170FCA4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A980AB-9878-4F23-AD5D-AF3EC67E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3B2AA-9B8C-4042-8C25-EB02BBFF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54943C-3B0F-435D-BEC5-91383E270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7F7393-61A7-400E-AA7A-528164534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4C87D-03A1-4C9E-9303-17928B62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F5A94-0911-4343-81A3-B1446155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46081-2F13-4B86-A8B3-EBE3DE8F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40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5680D-0F5E-4C62-B971-70784DED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28D5C-AF25-4903-B52D-802E33558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550B0-7A1F-48C3-8041-38E1602F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0D7C4-009C-4D27-A65B-26AF624D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14B70-3258-4B9E-B65B-E983788E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2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2F04D-2CFC-4171-9AB2-8E8951E4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828D0-CB2F-4D00-8B74-FDA8BD4A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C576A9-AAE2-4A66-8A8F-CF038AB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2AB7F-7923-4EBB-8DDE-7C9348A0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84587-A7E9-4B11-81BA-9BE365C3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8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256A6-F8EE-4BE6-89F3-DCE5AFBB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1BD26-92E4-4FAF-B72C-FA5B17F8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FE66F9-8B77-4795-B024-11EDBD63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224A89-A8E8-4023-8B40-54816B01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5BB1D7-ED84-43A9-B695-F9DAB98A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70126-9ABE-4090-9130-C0AA28D2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9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BC815-2CCB-4253-93D6-5CA4E02E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5B0ED7-2828-4F56-AA43-5BAF1CB7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D38B52-A2ED-479B-BC9E-E0FAD8CA2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0ECD50-8F25-487A-9C6F-71DAE5EEA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E5F11D-D273-456E-970D-37A786F99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C34324-F110-4CA8-86C3-4D9E4B9D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860F21-4557-477F-886E-479142A4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7FC82-C61C-4FFE-92F2-5B413EBC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91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74C66-4F68-4B3D-8810-787C8211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80E1D9-E70F-48D7-AC28-68FABC22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1EEEB7-E2C8-4BB7-95F4-4D749B93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EB8588-0D7E-4E64-B53D-A5A0C679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5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F1CC58-5986-49D3-8746-69EE3C60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74BBEB-F1D6-4E11-82EE-EF0E4998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A9EE8A-94C6-45F0-A8DA-2781BDD1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58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003E8-82F2-48F3-ABC3-CE51E315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286CB-629D-4A0C-9514-BAA2A207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322915-43D2-4C59-B6C7-8658E36E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FF0C4A-B24E-44FE-A9B7-3A01F69A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FEC40E-38BF-42C1-B685-DC598A81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EB2CC8-DF76-4250-9AEA-9F7DFB7A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AC49-CE91-4707-B250-4DE25CE8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A9BB57-91E5-4D9F-BC5B-DB0C48745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6E3FFC-708C-4BCE-8C8F-EB1D7129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08845-5538-47F7-9CF8-5DA2AA81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DD014-01DE-4B67-A0E7-9D725341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72DBEB-6503-454D-9974-67E240F1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42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1D3FDB-F104-425A-8FF2-3B639781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8E937D-9594-4572-AB87-C7115BC5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536C9-5EFC-4D08-834A-5E5119693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3DAC-F33B-42E0-997C-140F7D383D8E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381179-D566-47AA-B338-68A46270C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A1BBF6-3D23-4047-88F6-3277117B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1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68218" y="2215922"/>
            <a:ext cx="518447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6000" b="1" dirty="0"/>
              <a:t>PRESUPUESTO 2023</a:t>
            </a:r>
          </a:p>
          <a:p>
            <a:endParaRPr lang="es-CR" sz="4400" b="1" dirty="0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7FB7F4DE-7B34-A87A-63D0-D1873ED01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0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045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B15FCC3-AD37-F850-8B8C-8449FA9E2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94109"/>
              </p:ext>
            </p:extLst>
          </p:nvPr>
        </p:nvGraphicFramePr>
        <p:xfrm>
          <a:off x="181155" y="1646588"/>
          <a:ext cx="11647097" cy="4571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981">
                  <a:extLst>
                    <a:ext uri="{9D8B030D-6E8A-4147-A177-3AD203B41FA5}">
                      <a16:colId xmlns:a16="http://schemas.microsoft.com/office/drawing/2014/main" val="896435635"/>
                    </a:ext>
                  </a:extLst>
                </a:gridCol>
                <a:gridCol w="1975449">
                  <a:extLst>
                    <a:ext uri="{9D8B030D-6E8A-4147-A177-3AD203B41FA5}">
                      <a16:colId xmlns:a16="http://schemas.microsoft.com/office/drawing/2014/main" val="3366234996"/>
                    </a:ext>
                  </a:extLst>
                </a:gridCol>
                <a:gridCol w="6738667">
                  <a:extLst>
                    <a:ext uri="{9D8B030D-6E8A-4147-A177-3AD203B41FA5}">
                      <a16:colId xmlns:a16="http://schemas.microsoft.com/office/drawing/2014/main" val="223193546"/>
                    </a:ext>
                  </a:extLst>
                </a:gridCol>
              </a:tblGrid>
              <a:tr h="340279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JUSTIFICACION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75911"/>
                  </a:ext>
                </a:extLst>
              </a:tr>
              <a:tr h="713599">
                <a:tc>
                  <a:txBody>
                    <a:bodyPr/>
                    <a:lstStyle/>
                    <a:p>
                      <a:r>
                        <a:rPr lang="es-CR" dirty="0"/>
                        <a:t>PRODUCTOS QUIMICOS Y CONEXOS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¢51,351,000.00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Combustibles y lubricantes para la flotilla vehicular, montacargas, plantas eléctricas, etc. Productos de seguridad ocupacional para los funcionarios. Consumibles para los equipos de impresión. Pinturas para el mantenimiento de infraestructura.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5131"/>
                  </a:ext>
                </a:extLst>
              </a:tr>
              <a:tr h="537620">
                <a:tc>
                  <a:txBody>
                    <a:bodyPr/>
                    <a:lstStyle/>
                    <a:p>
                      <a:r>
                        <a:rPr lang="es-CR" dirty="0"/>
                        <a:t>ALIMENTOS Y PRODUCTOS AGROPECUARIOS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¢29,090,000.00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Raciones alimenticias para atención de emergencias. Alimentación para reuniones institucionales y actividades con los integrantes del SNGR.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71566"/>
                  </a:ext>
                </a:extLst>
              </a:tr>
              <a:tr h="577970">
                <a:tc>
                  <a:txBody>
                    <a:bodyPr/>
                    <a:lstStyle/>
                    <a:p>
                      <a:r>
                        <a:rPr lang="es-CR" dirty="0"/>
                        <a:t>MATERIALES Y PRODUCTOS DE USO EN LA CONSTRUCCION Y MANTENIMIENTO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¢21,371,962.00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Tanques y pichingas, rollos de plástico para respuesta a situaciones de emergencia. Materiales y productos necesarios para la reparación y mantenimiento de la infraestructura institucional (oficinas y bodegas).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629128"/>
                  </a:ext>
                </a:extLst>
              </a:tr>
              <a:tr h="914089">
                <a:tc>
                  <a:txBody>
                    <a:bodyPr/>
                    <a:lstStyle/>
                    <a:p>
                      <a:r>
                        <a:rPr lang="es-CR" b="0" dirty="0"/>
                        <a:t>HERRAMIENTAS REPUESTOS Y ACCESORIOS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b="0" dirty="0"/>
                        <a:t>¢38,907,523.00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Herramientas y repuestos para la reparación de la flotilla vehicular y la red de comunicaciones.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5086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97A3E07-0730-EC89-8B10-AF3FF11C1D26}"/>
              </a:ext>
            </a:extLst>
          </p:cNvPr>
          <p:cNvSpPr txBox="1"/>
          <p:nvPr/>
        </p:nvSpPr>
        <p:spPr>
          <a:xfrm>
            <a:off x="1828800" y="1174511"/>
            <a:ext cx="755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/>
              <a:t>MATERIALES Y SUMINISTROS</a:t>
            </a:r>
          </a:p>
        </p:txBody>
      </p:sp>
    </p:spTree>
    <p:extLst>
      <p:ext uri="{BB962C8B-B14F-4D97-AF65-F5344CB8AC3E}">
        <p14:creationId xmlns:p14="http://schemas.microsoft.com/office/powerpoint/2010/main" val="1768028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B15FCC3-AD37-F850-8B8C-8449FA9E2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23595"/>
              </p:ext>
            </p:extLst>
          </p:nvPr>
        </p:nvGraphicFramePr>
        <p:xfrm>
          <a:off x="181155" y="1646588"/>
          <a:ext cx="11647097" cy="236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981">
                  <a:extLst>
                    <a:ext uri="{9D8B030D-6E8A-4147-A177-3AD203B41FA5}">
                      <a16:colId xmlns:a16="http://schemas.microsoft.com/office/drawing/2014/main" val="896435635"/>
                    </a:ext>
                  </a:extLst>
                </a:gridCol>
                <a:gridCol w="1975449">
                  <a:extLst>
                    <a:ext uri="{9D8B030D-6E8A-4147-A177-3AD203B41FA5}">
                      <a16:colId xmlns:a16="http://schemas.microsoft.com/office/drawing/2014/main" val="3366234996"/>
                    </a:ext>
                  </a:extLst>
                </a:gridCol>
                <a:gridCol w="6738667">
                  <a:extLst>
                    <a:ext uri="{9D8B030D-6E8A-4147-A177-3AD203B41FA5}">
                      <a16:colId xmlns:a16="http://schemas.microsoft.com/office/drawing/2014/main" val="223193546"/>
                    </a:ext>
                  </a:extLst>
                </a:gridCol>
              </a:tblGrid>
              <a:tr h="340279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JUSTIFICACION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75911"/>
                  </a:ext>
                </a:extLst>
              </a:tr>
              <a:tr h="713599">
                <a:tc>
                  <a:txBody>
                    <a:bodyPr/>
                    <a:lstStyle/>
                    <a:p>
                      <a:r>
                        <a:rPr lang="es-CR" dirty="0"/>
                        <a:t>UTILES MATERIALES Y SUMINISTROS DIVERSOS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¢60,309,750.00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Compra de cobijas y espumas para atención de emergencias. Compra de señales de seguridad para la prevención de riesgos en zonas vulnerables. Compra de materiales de salud ocupacional. Compra de artículos y papelería de oficina y computo. Compra de artículos de limpieza para las oficinas institucionales.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5131"/>
                  </a:ext>
                </a:extLst>
              </a:tr>
              <a:tr h="537620">
                <a:tc>
                  <a:txBody>
                    <a:bodyPr/>
                    <a:lstStyle/>
                    <a:p>
                      <a:r>
                        <a:rPr lang="es-CR" b="1" dirty="0"/>
                        <a:t>MATERIALES Y SUMINISTROS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b="1" dirty="0"/>
                        <a:t>¢201,030,235.00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71566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97A3E07-0730-EC89-8B10-AF3FF11C1D26}"/>
              </a:ext>
            </a:extLst>
          </p:cNvPr>
          <p:cNvSpPr txBox="1"/>
          <p:nvPr/>
        </p:nvSpPr>
        <p:spPr>
          <a:xfrm>
            <a:off x="1828800" y="1174511"/>
            <a:ext cx="755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/>
              <a:t>MATERIALES Y SUMINISTROS</a:t>
            </a:r>
          </a:p>
        </p:txBody>
      </p:sp>
    </p:spTree>
    <p:extLst>
      <p:ext uri="{BB962C8B-B14F-4D97-AF65-F5344CB8AC3E}">
        <p14:creationId xmlns:p14="http://schemas.microsoft.com/office/powerpoint/2010/main" val="19820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B15FCC3-AD37-F850-8B8C-8449FA9E2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14085"/>
              </p:ext>
            </p:extLst>
          </p:nvPr>
        </p:nvGraphicFramePr>
        <p:xfrm>
          <a:off x="207033" y="1646588"/>
          <a:ext cx="11861321" cy="485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165">
                  <a:extLst>
                    <a:ext uri="{9D8B030D-6E8A-4147-A177-3AD203B41FA5}">
                      <a16:colId xmlns:a16="http://schemas.microsoft.com/office/drawing/2014/main" val="896435635"/>
                    </a:ext>
                  </a:extLst>
                </a:gridCol>
                <a:gridCol w="2016263">
                  <a:extLst>
                    <a:ext uri="{9D8B030D-6E8A-4147-A177-3AD203B41FA5}">
                      <a16:colId xmlns:a16="http://schemas.microsoft.com/office/drawing/2014/main" val="3366234996"/>
                    </a:ext>
                  </a:extLst>
                </a:gridCol>
                <a:gridCol w="6877893">
                  <a:extLst>
                    <a:ext uri="{9D8B030D-6E8A-4147-A177-3AD203B41FA5}">
                      <a16:colId xmlns:a16="http://schemas.microsoft.com/office/drawing/2014/main" val="223193546"/>
                    </a:ext>
                  </a:extLst>
                </a:gridCol>
              </a:tblGrid>
              <a:tr h="354285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JUSTIFICACION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75911"/>
                  </a:ext>
                </a:extLst>
              </a:tr>
              <a:tr h="1507434">
                <a:tc>
                  <a:txBody>
                    <a:bodyPr/>
                    <a:lstStyle/>
                    <a:p>
                      <a:r>
                        <a:rPr lang="es-CR" sz="1600" dirty="0"/>
                        <a:t>MAQUINARIA EQUIPO Y MOBILIARIO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dirty="0"/>
                        <a:t>¢250,312,340.00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600" dirty="0"/>
                        <a:t>Equipo para fortalecer la Sala de Monitoreo y Gestión de la Información. Torres de iluminación para atención de emergencias. </a:t>
                      </a:r>
                      <a:r>
                        <a:rPr lang="es-CR" sz="1600" dirty="0" err="1"/>
                        <a:t>Drone</a:t>
                      </a:r>
                      <a:r>
                        <a:rPr lang="es-CR" sz="1600" dirty="0"/>
                        <a:t> para inspección de obras de reconstrucción y evaluación de daños. Pantallas para los Comités Regionales de Emergencias. Computadoras, impresora, servidores y UPS. Equipo y mobiliario de oficina. Teléfonos móviles para el personal de la Institución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5131"/>
                  </a:ext>
                </a:extLst>
              </a:tr>
              <a:tr h="560951">
                <a:tc>
                  <a:txBody>
                    <a:bodyPr/>
                    <a:lstStyle/>
                    <a:p>
                      <a:r>
                        <a:rPr lang="es-CR" sz="1600" b="0" dirty="0"/>
                        <a:t>CONSTRUCCIONES ADICIONES Y MEJORAS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b="0" dirty="0"/>
                        <a:t>¢380,352,660.00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600" dirty="0"/>
                        <a:t>Bodega modulares para la atención de emergencias en los diferentes cantones. Mejoras a las bodegas regionales y a las oficinas centrales.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71566"/>
                  </a:ext>
                </a:extLst>
              </a:tr>
              <a:tr h="1745450">
                <a:tc>
                  <a:txBody>
                    <a:bodyPr/>
                    <a:lstStyle/>
                    <a:p>
                      <a:r>
                        <a:rPr lang="es-CR" sz="1600" dirty="0"/>
                        <a:t>BIENES DURADEROS DIVERSOS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dirty="0"/>
                        <a:t>¢245,335,000.00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600" dirty="0"/>
                        <a:t>Desarrollo de aplicaciones para automatizar la evaluación y reporte de daños y pérdidas. Mejoras a la aplicación utilizada en el Simulacro Nacional. Actualización de la herramienta de seguimiento al SNGR. Licenciamiento de los productos Microsoft. Renovación de licencias antivirus y licenciamiento de equipos que conforman la arquitectura de seguridad informática. Desarrollo y mejoras a las herramientas administrativas.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629128"/>
                  </a:ext>
                </a:extLst>
              </a:tr>
              <a:tr h="655104">
                <a:tc>
                  <a:txBody>
                    <a:bodyPr/>
                    <a:lstStyle/>
                    <a:p>
                      <a:r>
                        <a:rPr lang="es-CR" b="1" dirty="0"/>
                        <a:t>BIENES DURADEROS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b="1" dirty="0"/>
                        <a:t>¢876,000,000.00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5086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97A3E07-0730-EC89-8B10-AF3FF11C1D26}"/>
              </a:ext>
            </a:extLst>
          </p:cNvPr>
          <p:cNvSpPr txBox="1"/>
          <p:nvPr/>
        </p:nvSpPr>
        <p:spPr>
          <a:xfrm>
            <a:off x="1828800" y="1174511"/>
            <a:ext cx="755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/>
              <a:t>BIENES DURADEROS</a:t>
            </a:r>
          </a:p>
        </p:txBody>
      </p:sp>
    </p:spTree>
    <p:extLst>
      <p:ext uri="{BB962C8B-B14F-4D97-AF65-F5344CB8AC3E}">
        <p14:creationId xmlns:p14="http://schemas.microsoft.com/office/powerpoint/2010/main" val="2728004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B15FCC3-AD37-F850-8B8C-8449FA9E2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5085"/>
              </p:ext>
            </p:extLst>
          </p:nvPr>
        </p:nvGraphicFramePr>
        <p:xfrm>
          <a:off x="207033" y="1646588"/>
          <a:ext cx="11861321" cy="414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165">
                  <a:extLst>
                    <a:ext uri="{9D8B030D-6E8A-4147-A177-3AD203B41FA5}">
                      <a16:colId xmlns:a16="http://schemas.microsoft.com/office/drawing/2014/main" val="896435635"/>
                    </a:ext>
                  </a:extLst>
                </a:gridCol>
                <a:gridCol w="2016263">
                  <a:extLst>
                    <a:ext uri="{9D8B030D-6E8A-4147-A177-3AD203B41FA5}">
                      <a16:colId xmlns:a16="http://schemas.microsoft.com/office/drawing/2014/main" val="3366234996"/>
                    </a:ext>
                  </a:extLst>
                </a:gridCol>
                <a:gridCol w="6877893">
                  <a:extLst>
                    <a:ext uri="{9D8B030D-6E8A-4147-A177-3AD203B41FA5}">
                      <a16:colId xmlns:a16="http://schemas.microsoft.com/office/drawing/2014/main" val="223193546"/>
                    </a:ext>
                  </a:extLst>
                </a:gridCol>
              </a:tblGrid>
              <a:tr h="354285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JUSTIFICACION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75911"/>
                  </a:ext>
                </a:extLst>
              </a:tr>
              <a:tr h="920633">
                <a:tc>
                  <a:txBody>
                    <a:bodyPr/>
                    <a:lstStyle/>
                    <a:p>
                      <a:r>
                        <a:rPr lang="es-CR" sz="1800" dirty="0"/>
                        <a:t>TRANSFERENCIAS CORRIENTES AL SECTOR PUBLICO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800" dirty="0"/>
                        <a:t>¢53,426,331.00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800" dirty="0"/>
                        <a:t>Contribución patronal al seguro de pensiones de la CCSS y de la Salud.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5131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r>
                        <a:rPr lang="es-CR" sz="1800" b="0" dirty="0"/>
                        <a:t>PRESTACIONES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800" b="0" dirty="0"/>
                        <a:t>¢59,902,797.00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800" dirty="0"/>
                        <a:t>Previsión para pago de prestaciones legales. Subsidio por incapacidad.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71566"/>
                  </a:ext>
                </a:extLst>
              </a:tr>
              <a:tr h="431321">
                <a:tc>
                  <a:txBody>
                    <a:bodyPr/>
                    <a:lstStyle/>
                    <a:p>
                      <a:r>
                        <a:rPr lang="es-CR" sz="1800" dirty="0"/>
                        <a:t>OTRAS TRANSFERENCIAS CORRIENTES AL SECTOR PRIVADO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800" dirty="0"/>
                        <a:t>¢3,500,000.00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800" dirty="0"/>
                        <a:t>Previsión para pago de indemnizaciones.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629128"/>
                  </a:ext>
                </a:extLst>
              </a:tr>
              <a:tr h="655104">
                <a:tc>
                  <a:txBody>
                    <a:bodyPr/>
                    <a:lstStyle/>
                    <a:p>
                      <a:r>
                        <a:rPr lang="es-CR" sz="1800" b="0" dirty="0"/>
                        <a:t>TRANSFERENCIAS CORRIENTES AL SECTOR EXTERNO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800" b="0" dirty="0"/>
                        <a:t>¢20,580,000.00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800" b="0" dirty="0"/>
                        <a:t>Pago anual de cuota de afiliación al CEPREDENAC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50863"/>
                  </a:ext>
                </a:extLst>
              </a:tr>
              <a:tr h="655104">
                <a:tc>
                  <a:txBody>
                    <a:bodyPr/>
                    <a:lstStyle/>
                    <a:p>
                      <a:r>
                        <a:rPr lang="es-CR" sz="1800" b="1" dirty="0"/>
                        <a:t>TRANSFERENCIAS CORRIENTES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800" b="1" dirty="0"/>
                        <a:t>¢137,409,128.00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437845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97A3E07-0730-EC89-8B10-AF3FF11C1D26}"/>
              </a:ext>
            </a:extLst>
          </p:cNvPr>
          <p:cNvSpPr txBox="1"/>
          <p:nvPr/>
        </p:nvSpPr>
        <p:spPr>
          <a:xfrm>
            <a:off x="1828800" y="1174511"/>
            <a:ext cx="755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/>
              <a:t>TRANSFERENCIA CORRIENTES</a:t>
            </a:r>
          </a:p>
        </p:txBody>
      </p:sp>
    </p:spTree>
    <p:extLst>
      <p:ext uri="{BB962C8B-B14F-4D97-AF65-F5344CB8AC3E}">
        <p14:creationId xmlns:p14="http://schemas.microsoft.com/office/powerpoint/2010/main" val="196398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95EFC66-DEC1-96D9-6E94-1BFF9AE48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20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6B6D0EC-4532-AE50-1847-E1F4E4645E2D}"/>
              </a:ext>
            </a:extLst>
          </p:cNvPr>
          <p:cNvSpPr txBox="1"/>
          <p:nvPr/>
        </p:nvSpPr>
        <p:spPr>
          <a:xfrm>
            <a:off x="2819400" y="2320506"/>
            <a:ext cx="63073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4800" b="1" dirty="0"/>
              <a:t>PRESUPUESTO TOTAL</a:t>
            </a:r>
          </a:p>
          <a:p>
            <a:pPr algn="ctr"/>
            <a:r>
              <a:rPr lang="es-CR" sz="4800" b="1" dirty="0"/>
              <a:t>¢6,788,800,000.00</a:t>
            </a:r>
          </a:p>
        </p:txBody>
      </p:sp>
    </p:spTree>
    <p:extLst>
      <p:ext uri="{BB962C8B-B14F-4D97-AF65-F5344CB8AC3E}">
        <p14:creationId xmlns:p14="http://schemas.microsoft.com/office/powerpoint/2010/main" val="908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95EFC66-DEC1-96D9-6E94-1BFF9AE48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20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652800A-E19B-B3A9-574A-64EE425A32EF}"/>
              </a:ext>
            </a:extLst>
          </p:cNvPr>
          <p:cNvSpPr txBox="1"/>
          <p:nvPr/>
        </p:nvSpPr>
        <p:spPr>
          <a:xfrm>
            <a:off x="2675626" y="1751163"/>
            <a:ext cx="6426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b="1" dirty="0"/>
              <a:t>DETALLE A NIVEL DE PARTIDA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63003270-F614-D8F3-62D7-6B138519B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078"/>
              </p:ext>
            </p:extLst>
          </p:nvPr>
        </p:nvGraphicFramePr>
        <p:xfrm>
          <a:off x="3308710" y="2436322"/>
          <a:ext cx="550748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592">
                  <a:extLst>
                    <a:ext uri="{9D8B030D-6E8A-4147-A177-3AD203B41FA5}">
                      <a16:colId xmlns:a16="http://schemas.microsoft.com/office/drawing/2014/main" val="3906845250"/>
                    </a:ext>
                  </a:extLst>
                </a:gridCol>
                <a:gridCol w="1921894">
                  <a:extLst>
                    <a:ext uri="{9D8B030D-6E8A-4147-A177-3AD203B41FA5}">
                      <a16:colId xmlns:a16="http://schemas.microsoft.com/office/drawing/2014/main" val="1551350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PARTIDA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07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REMUNERACIONES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¢3,847,455,989.00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279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¢1,726,904,648.00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49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MATERIALES Y SUMINISTROS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¢201,030,235.00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52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BIENES DURADEROS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¢876,000,000.00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61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TRANSFERENCIAS CORRIENTES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¢137,409,128.00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60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¢6,788,800,000.00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068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251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46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95EFC66-DEC1-96D9-6E94-1BFF9AE48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20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652800A-E19B-B3A9-574A-64EE425A32EF}"/>
              </a:ext>
            </a:extLst>
          </p:cNvPr>
          <p:cNvSpPr txBox="1"/>
          <p:nvPr/>
        </p:nvSpPr>
        <p:spPr>
          <a:xfrm>
            <a:off x="2701505" y="1293963"/>
            <a:ext cx="6426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COMPARATIVO 2023-2022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63003270-F614-D8F3-62D7-6B138519B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25434"/>
              </p:ext>
            </p:extLst>
          </p:nvPr>
        </p:nvGraphicFramePr>
        <p:xfrm>
          <a:off x="1295400" y="1878738"/>
          <a:ext cx="9238890" cy="4397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828">
                  <a:extLst>
                    <a:ext uri="{9D8B030D-6E8A-4147-A177-3AD203B41FA5}">
                      <a16:colId xmlns:a16="http://schemas.microsoft.com/office/drawing/2014/main" val="3906845250"/>
                    </a:ext>
                  </a:extLst>
                </a:gridCol>
                <a:gridCol w="1964988">
                  <a:extLst>
                    <a:ext uri="{9D8B030D-6E8A-4147-A177-3AD203B41FA5}">
                      <a16:colId xmlns:a16="http://schemas.microsoft.com/office/drawing/2014/main" val="1551350690"/>
                    </a:ext>
                  </a:extLst>
                </a:gridCol>
                <a:gridCol w="1999461">
                  <a:extLst>
                    <a:ext uri="{9D8B030D-6E8A-4147-A177-3AD203B41FA5}">
                      <a16:colId xmlns:a16="http://schemas.microsoft.com/office/drawing/2014/main" val="1801505599"/>
                    </a:ext>
                  </a:extLst>
                </a:gridCol>
                <a:gridCol w="1930514">
                  <a:extLst>
                    <a:ext uri="{9D8B030D-6E8A-4147-A177-3AD203B41FA5}">
                      <a16:colId xmlns:a16="http://schemas.microsoft.com/office/drawing/2014/main" val="214398445"/>
                    </a:ext>
                  </a:extLst>
                </a:gridCol>
                <a:gridCol w="1172099">
                  <a:extLst>
                    <a:ext uri="{9D8B030D-6E8A-4147-A177-3AD203B41FA5}">
                      <a16:colId xmlns:a16="http://schemas.microsoft.com/office/drawing/2014/main" val="1101637880"/>
                    </a:ext>
                  </a:extLst>
                </a:gridCol>
              </a:tblGrid>
              <a:tr h="584237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PARTIDA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DIFERENCIA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074817"/>
                  </a:ext>
                </a:extLst>
              </a:tr>
              <a:tr h="541934">
                <a:tc>
                  <a:txBody>
                    <a:bodyPr/>
                    <a:lstStyle/>
                    <a:p>
                      <a:r>
                        <a:rPr lang="es-CR" dirty="0"/>
                        <a:t>REMUNERACIONES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¢3,847,455,989.00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¢3,766,048,411.00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¢82,406,578.00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279928"/>
                  </a:ext>
                </a:extLst>
              </a:tr>
              <a:tr h="541934">
                <a:tc>
                  <a:txBody>
                    <a:bodyPr/>
                    <a:lstStyle/>
                    <a:p>
                      <a:r>
                        <a:rPr lang="es-CR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¢1,726,904,648.00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¢1,595,123,060.00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¢131,781,588.00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49667"/>
                  </a:ext>
                </a:extLst>
              </a:tr>
              <a:tr h="587018">
                <a:tc>
                  <a:txBody>
                    <a:bodyPr/>
                    <a:lstStyle/>
                    <a:p>
                      <a:r>
                        <a:rPr lang="es-CR" dirty="0"/>
                        <a:t>MATERIALES Y SUMINISTROS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¢201,030,235.00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¢194,505,010.00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¢6,525,225.00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52557"/>
                  </a:ext>
                </a:extLst>
              </a:tr>
              <a:tr h="541934">
                <a:tc>
                  <a:txBody>
                    <a:bodyPr/>
                    <a:lstStyle/>
                    <a:p>
                      <a:r>
                        <a:rPr lang="es-CR" dirty="0"/>
                        <a:t>BIENES DURADEROS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¢876,000,000.00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¢786,488,806.00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¢89,511,194.00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618268"/>
                  </a:ext>
                </a:extLst>
              </a:tr>
              <a:tr h="587018">
                <a:tc>
                  <a:txBody>
                    <a:bodyPr/>
                    <a:lstStyle/>
                    <a:p>
                      <a:r>
                        <a:rPr lang="es-CR" dirty="0"/>
                        <a:t>TRANSFERENCIAS CORRIENTES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¢137,409,128.00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¢133,869,713.00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¢3,539,415.00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60636"/>
                  </a:ext>
                </a:extLst>
              </a:tr>
              <a:tr h="541934">
                <a:tc>
                  <a:txBody>
                    <a:bodyPr/>
                    <a:lstStyle/>
                    <a:p>
                      <a:r>
                        <a:rPr lang="es-C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b="1" dirty="0"/>
                        <a:t>¢6,788,800,000.00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b="1" dirty="0"/>
                        <a:t>¢6,475,036,000.00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b="1" dirty="0"/>
                        <a:t>¢313,764,000.00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b="1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068457"/>
                  </a:ext>
                </a:extLst>
              </a:tr>
              <a:tr h="335439"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251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63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B15FCC3-AD37-F850-8B8C-8449FA9E2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72072"/>
              </p:ext>
            </p:extLst>
          </p:nvPr>
        </p:nvGraphicFramePr>
        <p:xfrm>
          <a:off x="448575" y="2134399"/>
          <a:ext cx="10783017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339">
                  <a:extLst>
                    <a:ext uri="{9D8B030D-6E8A-4147-A177-3AD203B41FA5}">
                      <a16:colId xmlns:a16="http://schemas.microsoft.com/office/drawing/2014/main" val="896435635"/>
                    </a:ext>
                  </a:extLst>
                </a:gridCol>
                <a:gridCol w="1961072">
                  <a:extLst>
                    <a:ext uri="{9D8B030D-6E8A-4147-A177-3AD203B41FA5}">
                      <a16:colId xmlns:a16="http://schemas.microsoft.com/office/drawing/2014/main" val="3366234996"/>
                    </a:ext>
                  </a:extLst>
                </a:gridCol>
                <a:gridCol w="5227606">
                  <a:extLst>
                    <a:ext uri="{9D8B030D-6E8A-4147-A177-3AD203B41FA5}">
                      <a16:colId xmlns:a16="http://schemas.microsoft.com/office/drawing/2014/main" val="223193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JUSTIFICACION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75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REMUNERACIONES BASICAS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¢1,272,049,396.00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Pago de salarios bases y suplencias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INCENTIVOS SALARIALES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¢1,876,647,785.00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Pago de anualidades, restricción al ejercicio liberal, decimo tercer mes, salario escolar y otros incentivos (carrera profesional y disponibilidad, principalmente)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7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CONTRIBUCIONES PATRONALES AL DESARROLLO Y LA SEGURIDAD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¢286,212,469.00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Contribución al seguro de salud y al BPDC.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294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dirty="0"/>
                        <a:t>CONTRIBUCIONES PATRONALES A FONDOS DE PENSIONES Y OTROS FONDOS DE CAPITALIZACION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¢381,202,839.00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Contribución al seguro de pensiones de la CCSS., aporte patronal al ROP y al FCL y aporte patronal a la Asociación Solidarista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29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R" b="1" dirty="0"/>
                        <a:t>REMUNERACIONES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b="1" dirty="0"/>
                        <a:t>¢3,847,455,989.00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316884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97A3E07-0730-EC89-8B10-AF3FF11C1D26}"/>
              </a:ext>
            </a:extLst>
          </p:cNvPr>
          <p:cNvSpPr txBox="1"/>
          <p:nvPr/>
        </p:nvSpPr>
        <p:spPr>
          <a:xfrm>
            <a:off x="1794294" y="1457864"/>
            <a:ext cx="755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/>
              <a:t>REMUNERACIONES</a:t>
            </a:r>
          </a:p>
        </p:txBody>
      </p:sp>
    </p:spTree>
    <p:extLst>
      <p:ext uri="{BB962C8B-B14F-4D97-AF65-F5344CB8AC3E}">
        <p14:creationId xmlns:p14="http://schemas.microsoft.com/office/powerpoint/2010/main" val="231952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B15FCC3-AD37-F850-8B8C-8449FA9E2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81181"/>
              </p:ext>
            </p:extLst>
          </p:nvPr>
        </p:nvGraphicFramePr>
        <p:xfrm>
          <a:off x="439949" y="1935991"/>
          <a:ext cx="10783017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339">
                  <a:extLst>
                    <a:ext uri="{9D8B030D-6E8A-4147-A177-3AD203B41FA5}">
                      <a16:colId xmlns:a16="http://schemas.microsoft.com/office/drawing/2014/main" val="896435635"/>
                    </a:ext>
                  </a:extLst>
                </a:gridCol>
                <a:gridCol w="1961072">
                  <a:extLst>
                    <a:ext uri="{9D8B030D-6E8A-4147-A177-3AD203B41FA5}">
                      <a16:colId xmlns:a16="http://schemas.microsoft.com/office/drawing/2014/main" val="3366234996"/>
                    </a:ext>
                  </a:extLst>
                </a:gridCol>
                <a:gridCol w="5227606">
                  <a:extLst>
                    <a:ext uri="{9D8B030D-6E8A-4147-A177-3AD203B41FA5}">
                      <a16:colId xmlns:a16="http://schemas.microsoft.com/office/drawing/2014/main" val="223193546"/>
                    </a:ext>
                  </a:extLst>
                </a:gridCol>
              </a:tblGrid>
              <a:tr h="316866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JUSTIFICACION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75911"/>
                  </a:ext>
                </a:extLst>
              </a:tr>
              <a:tr h="546920">
                <a:tc>
                  <a:txBody>
                    <a:bodyPr/>
                    <a:lstStyle/>
                    <a:p>
                      <a:r>
                        <a:rPr lang="es-CR" dirty="0"/>
                        <a:t>ALQUILERES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¢45,000,000.00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Alquiler de equipo de impresión y digitalización y de GPS para la flotilla de vehículos institucionales.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5131"/>
                  </a:ext>
                </a:extLst>
              </a:tr>
              <a:tr h="1250103">
                <a:tc>
                  <a:txBody>
                    <a:bodyPr/>
                    <a:lstStyle/>
                    <a:p>
                      <a:r>
                        <a:rPr lang="es-CR" dirty="0"/>
                        <a:t>SERVICIOS BASICOS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¢506,133,321.00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Servicios de enlaces y repetidores IP para el funcionamiento de la red de comunicaciones a nivel nacional. Pago de servicios públicos tales como agua y electricidad. Servicios de telefonía fija, celular e internet.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71566"/>
                  </a:ext>
                </a:extLst>
              </a:tr>
              <a:tr h="1718892">
                <a:tc>
                  <a:txBody>
                    <a:bodyPr/>
                    <a:lstStyle/>
                    <a:p>
                      <a:r>
                        <a:rPr lang="es-CR" dirty="0"/>
                        <a:t>SERVICIOS COMERCIALES Y FINANCIEROS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¢94,375,367.00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Campaña preventiva en medios de comunicación,  impresión de documentación para trabajo con los actores e instancias de coordinación del SNGR, publicaciones en la Gaceta, empastes de documentación institucional, transporte de vehículos institucionales, comisiones por transacciones financieras del FNE y renovación de firmas digitales.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294108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97A3E07-0730-EC89-8B10-AF3FF11C1D26}"/>
              </a:ext>
            </a:extLst>
          </p:cNvPr>
          <p:cNvSpPr txBox="1"/>
          <p:nvPr/>
        </p:nvSpPr>
        <p:spPr>
          <a:xfrm>
            <a:off x="1828800" y="1366390"/>
            <a:ext cx="755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/>
              <a:t>SERVICIOS</a:t>
            </a:r>
          </a:p>
        </p:txBody>
      </p:sp>
    </p:spTree>
    <p:extLst>
      <p:ext uri="{BB962C8B-B14F-4D97-AF65-F5344CB8AC3E}">
        <p14:creationId xmlns:p14="http://schemas.microsoft.com/office/powerpoint/2010/main" val="48022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B15FCC3-AD37-F850-8B8C-8449FA9E2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482620"/>
              </p:ext>
            </p:extLst>
          </p:nvPr>
        </p:nvGraphicFramePr>
        <p:xfrm>
          <a:off x="181155" y="1646588"/>
          <a:ext cx="1164709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981">
                  <a:extLst>
                    <a:ext uri="{9D8B030D-6E8A-4147-A177-3AD203B41FA5}">
                      <a16:colId xmlns:a16="http://schemas.microsoft.com/office/drawing/2014/main" val="896435635"/>
                    </a:ext>
                  </a:extLst>
                </a:gridCol>
                <a:gridCol w="1871932">
                  <a:extLst>
                    <a:ext uri="{9D8B030D-6E8A-4147-A177-3AD203B41FA5}">
                      <a16:colId xmlns:a16="http://schemas.microsoft.com/office/drawing/2014/main" val="3366234996"/>
                    </a:ext>
                  </a:extLst>
                </a:gridCol>
                <a:gridCol w="6842184">
                  <a:extLst>
                    <a:ext uri="{9D8B030D-6E8A-4147-A177-3AD203B41FA5}">
                      <a16:colId xmlns:a16="http://schemas.microsoft.com/office/drawing/2014/main" val="223193546"/>
                    </a:ext>
                  </a:extLst>
                </a:gridCol>
              </a:tblGrid>
              <a:tr h="334958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JUSTIFICACION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75911"/>
                  </a:ext>
                </a:extLst>
              </a:tr>
              <a:tr h="1842270">
                <a:tc>
                  <a:txBody>
                    <a:bodyPr/>
                    <a:lstStyle/>
                    <a:p>
                      <a:r>
                        <a:rPr lang="es-CR" dirty="0"/>
                        <a:t>SERVICIOS DE GESTION Y 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¢683,245,358.00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/>
                        <a:t>Servicios de para el desarrollo de escenarios de riesgo en áreas vulnerables y levantamiento de información territorial para el desarrollo de escenarios de riesgo. Servicio de radioperadores del despacho de emergencias para la central de comunicaciones. Servicios de actualización, mejora y digitalización de expedientes de proyectos de reconstrucción, revisión técnica vehicular, producción audiovisual para desarrollo de campañas preventivas, cobertura de actividades de prevención, atención y divulgación de emergencias, todo con el objetivo de fortalecer la cultura preventiva en la población.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/>
                        <a:t>Desarrollo de modelos hidrológicos en zonas de mayor impacto de la época lluviosa, estudios de erosión costera y otros. Servicios de monitoreo de medios de comunicación sobre temas de gestión del riesgo, servicios de ciberseguridad integral. Auditoría Externa de Estados Financieros. Servicios de limpieza, vigilancia, mensajería, jardinería y mantenimiento de zonas verdes.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513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97A3E07-0730-EC89-8B10-AF3FF11C1D26}"/>
              </a:ext>
            </a:extLst>
          </p:cNvPr>
          <p:cNvSpPr txBox="1"/>
          <p:nvPr/>
        </p:nvSpPr>
        <p:spPr>
          <a:xfrm>
            <a:off x="1828800" y="1174511"/>
            <a:ext cx="755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/>
              <a:t>SERVICIOS</a:t>
            </a:r>
          </a:p>
        </p:txBody>
      </p:sp>
    </p:spTree>
    <p:extLst>
      <p:ext uri="{BB962C8B-B14F-4D97-AF65-F5344CB8AC3E}">
        <p14:creationId xmlns:p14="http://schemas.microsoft.com/office/powerpoint/2010/main" val="246624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B15FCC3-AD37-F850-8B8C-8449FA9E2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701288"/>
              </p:ext>
            </p:extLst>
          </p:nvPr>
        </p:nvGraphicFramePr>
        <p:xfrm>
          <a:off x="181155" y="1646588"/>
          <a:ext cx="1164709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981">
                  <a:extLst>
                    <a:ext uri="{9D8B030D-6E8A-4147-A177-3AD203B41FA5}">
                      <a16:colId xmlns:a16="http://schemas.microsoft.com/office/drawing/2014/main" val="896435635"/>
                    </a:ext>
                  </a:extLst>
                </a:gridCol>
                <a:gridCol w="1871932">
                  <a:extLst>
                    <a:ext uri="{9D8B030D-6E8A-4147-A177-3AD203B41FA5}">
                      <a16:colId xmlns:a16="http://schemas.microsoft.com/office/drawing/2014/main" val="3366234996"/>
                    </a:ext>
                  </a:extLst>
                </a:gridCol>
                <a:gridCol w="6842184">
                  <a:extLst>
                    <a:ext uri="{9D8B030D-6E8A-4147-A177-3AD203B41FA5}">
                      <a16:colId xmlns:a16="http://schemas.microsoft.com/office/drawing/2014/main" val="223193546"/>
                    </a:ext>
                  </a:extLst>
                </a:gridCol>
              </a:tblGrid>
              <a:tr h="340279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JUSTIFICACION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75911"/>
                  </a:ext>
                </a:extLst>
              </a:tr>
              <a:tr h="1361115">
                <a:tc>
                  <a:txBody>
                    <a:bodyPr/>
                    <a:lstStyle/>
                    <a:p>
                      <a:r>
                        <a:rPr lang="es-CR" dirty="0"/>
                        <a:t>GASTOS DE VIAJE Y TRANSPORTE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¢44,280,300.00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Gastos de viaje y transporte para los funcionarios, necesarios para el traslado de suministros para la asistencia humanitaria, fiscalización de proyectos de reconstrucción, sesiones de trabajo con diferentes comités de emergencia y actores del SNG, inspecciones de sitios vulnerables, control de bienes institucionales,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5131"/>
                  </a:ext>
                </a:extLst>
              </a:tr>
              <a:tr h="914089">
                <a:tc>
                  <a:txBody>
                    <a:bodyPr/>
                    <a:lstStyle/>
                    <a:p>
                      <a:r>
                        <a:rPr lang="es-CR" dirty="0"/>
                        <a:t>SEGUROS, REASEGUROS Y OTRAS OBLICACIONES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¢110,649,898.00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Cobertura de seguro de riesgos de trabajo, seguros de robo, accidentes e incendio de los bienes institucionales, seguro de equipos electrónicos,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71566"/>
                  </a:ext>
                </a:extLst>
              </a:tr>
              <a:tr h="914089">
                <a:tc>
                  <a:txBody>
                    <a:bodyPr/>
                    <a:lstStyle/>
                    <a:p>
                      <a:r>
                        <a:rPr lang="es-CR" dirty="0"/>
                        <a:t>CAPACITACION Y PROTOCOLO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¢74,830,000.00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Capacitación en temas de gestión del riesgo para actores del SNGR. Capacitación de funcionarios de la Institución. Desarrollo del Foro Nacional de Gestión del Riesgo.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629128"/>
                  </a:ext>
                </a:extLst>
              </a:tr>
              <a:tr h="914089">
                <a:tc>
                  <a:txBody>
                    <a:bodyPr/>
                    <a:lstStyle/>
                    <a:p>
                      <a:r>
                        <a:rPr lang="es-CR" dirty="0"/>
                        <a:t>MANTENIMIENTO Y REPARACION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¢161,690,404.00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Mantenimiento y reparación de equipos de logística para respuesta a emergencias. Mantenimiento y reparación de plantas eléctricas, mantenimiento de sistema de monitoreo por televisión de las oficinas,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5086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97A3E07-0730-EC89-8B10-AF3FF11C1D26}"/>
              </a:ext>
            </a:extLst>
          </p:cNvPr>
          <p:cNvSpPr txBox="1"/>
          <p:nvPr/>
        </p:nvSpPr>
        <p:spPr>
          <a:xfrm>
            <a:off x="1828800" y="1174511"/>
            <a:ext cx="755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/>
              <a:t>SERVICIOS</a:t>
            </a:r>
          </a:p>
        </p:txBody>
      </p:sp>
    </p:spTree>
    <p:extLst>
      <p:ext uri="{BB962C8B-B14F-4D97-AF65-F5344CB8AC3E}">
        <p14:creationId xmlns:p14="http://schemas.microsoft.com/office/powerpoint/2010/main" val="17977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66FA97-D064-1A78-0AD9-58D53E2FA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086"/>
            <a:ext cx="28194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B15FCC3-AD37-F850-8B8C-8449FA9E2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436457"/>
              </p:ext>
            </p:extLst>
          </p:nvPr>
        </p:nvGraphicFramePr>
        <p:xfrm>
          <a:off x="181155" y="1646588"/>
          <a:ext cx="11647097" cy="413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981">
                  <a:extLst>
                    <a:ext uri="{9D8B030D-6E8A-4147-A177-3AD203B41FA5}">
                      <a16:colId xmlns:a16="http://schemas.microsoft.com/office/drawing/2014/main" val="896435635"/>
                    </a:ext>
                  </a:extLst>
                </a:gridCol>
                <a:gridCol w="1975449">
                  <a:extLst>
                    <a:ext uri="{9D8B030D-6E8A-4147-A177-3AD203B41FA5}">
                      <a16:colId xmlns:a16="http://schemas.microsoft.com/office/drawing/2014/main" val="3366234996"/>
                    </a:ext>
                  </a:extLst>
                </a:gridCol>
                <a:gridCol w="6738667">
                  <a:extLst>
                    <a:ext uri="{9D8B030D-6E8A-4147-A177-3AD203B41FA5}">
                      <a16:colId xmlns:a16="http://schemas.microsoft.com/office/drawing/2014/main" val="223193546"/>
                    </a:ext>
                  </a:extLst>
                </a:gridCol>
              </a:tblGrid>
              <a:tr h="340279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MONTO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JUSTIFICACION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75911"/>
                  </a:ext>
                </a:extLst>
              </a:tr>
              <a:tr h="713599"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Mantenimiento y reparación de la flotilla vehicular, equipos de la red de comunicaciones, equipo y mobiliario de oficina, aires acondicionados. Mantenimiento de equipos de computo y sistemas de información. Mantenimiento y reparación de sirenas colocadas en zonas costeras. Mantenimiento de la infraestructura institucional (oficinas centrales y bodegas regionales).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45131"/>
                  </a:ext>
                </a:extLst>
              </a:tr>
              <a:tr h="537620">
                <a:tc>
                  <a:txBody>
                    <a:bodyPr/>
                    <a:lstStyle/>
                    <a:p>
                      <a:r>
                        <a:rPr lang="es-CR" dirty="0"/>
                        <a:t>IMPUESTOS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¢2,700,000.00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Pago de derechos de circulación de la flotilla vehicular.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71566"/>
                  </a:ext>
                </a:extLst>
              </a:tr>
              <a:tr h="577970">
                <a:tc>
                  <a:txBody>
                    <a:bodyPr/>
                    <a:lstStyle/>
                    <a:p>
                      <a:r>
                        <a:rPr lang="es-CR" dirty="0"/>
                        <a:t>SERVICIOS DIVERSOS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dirty="0"/>
                        <a:t>¢4,000,000.00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Pago de deducibles en caso de accidentes.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629128"/>
                  </a:ext>
                </a:extLst>
              </a:tr>
              <a:tr h="914089">
                <a:tc>
                  <a:txBody>
                    <a:bodyPr/>
                    <a:lstStyle/>
                    <a:p>
                      <a:r>
                        <a:rPr lang="es-CR" b="1" dirty="0"/>
                        <a:t>SERVICIOS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b="1" dirty="0"/>
                        <a:t>¢1,726,904,648.00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5086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97A3E07-0730-EC89-8B10-AF3FF11C1D26}"/>
              </a:ext>
            </a:extLst>
          </p:cNvPr>
          <p:cNvSpPr txBox="1"/>
          <p:nvPr/>
        </p:nvSpPr>
        <p:spPr>
          <a:xfrm>
            <a:off x="1828800" y="1174511"/>
            <a:ext cx="755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/>
              <a:t>SERVICIOS</a:t>
            </a:r>
          </a:p>
        </p:txBody>
      </p:sp>
    </p:spTree>
    <p:extLst>
      <p:ext uri="{BB962C8B-B14F-4D97-AF65-F5344CB8AC3E}">
        <p14:creationId xmlns:p14="http://schemas.microsoft.com/office/powerpoint/2010/main" val="897406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C9937B9F90B849B42CFA272B8C731A" ma:contentTypeVersion="1" ma:contentTypeDescription="Crear nuevo documento." ma:contentTypeScope="" ma:versionID="36209fa66341025b8a5910833a19b84b">
  <xsd:schema xmlns:xsd="http://www.w3.org/2001/XMLSchema" xmlns:xs="http://www.w3.org/2001/XMLSchema" xmlns:p="http://schemas.microsoft.com/office/2006/metadata/properties" xmlns:ns2="500ccb93-013d-4123-82d0-71d12fd85179" targetNamespace="http://schemas.microsoft.com/office/2006/metadata/properties" ma:root="true" ma:fieldsID="a4e2b2109d3fdcf8199f670f9d23ad64" ns2:_="">
    <xsd:import namespace="500ccb93-013d-4123-82d0-71d12fd8517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ccb93-013d-4123-82d0-71d12fd851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A81B84-A900-44E0-8F3C-EB0B6D1EAC9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7FB3FA-6473-4EE9-AA32-CF92C100F7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0ccb93-013d-4123-82d0-71d12fd85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85C917-C3ED-4531-A915-FED9055F67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1193</Words>
  <Application>Microsoft Office PowerPoint</Application>
  <PresentationFormat>Panorámica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I trimestre 2021</dc:title>
  <dc:creator>Juan José Monge Quintanilla</dc:creator>
  <cp:lastModifiedBy>Ingrid Cruz Bermúdez</cp:lastModifiedBy>
  <cp:revision>92</cp:revision>
  <cp:lastPrinted>2021-07-29T14:24:37Z</cp:lastPrinted>
  <dcterms:created xsi:type="dcterms:W3CDTF">2020-10-20T02:09:43Z</dcterms:created>
  <dcterms:modified xsi:type="dcterms:W3CDTF">2023-10-17T21:28:41Z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0x010100AFC9937B9F90B849B42CFA272B8C731A</vt:lpwstr>
  </property>
  <property fmtid="{D5CDD505-2E9C-101B-9397-08002B2CF9AE}" pid="3" name="Order">
    <vt:r8>24900</vt:r8>
  </property>
  <property fmtid="{D5CDD505-2E9C-101B-9397-08002B2CF9AE}" pid="4" name="Título">
    <vt:lpwstr>Presentación I trimestre 2021</vt:lpwstr>
  </property>
</Properties>
</file>