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4" r:id="rId2"/>
    <p:sldId id="280" r:id="rId3"/>
    <p:sldId id="277" r:id="rId4"/>
    <p:sldId id="282" r:id="rId5"/>
    <p:sldId id="283" r:id="rId6"/>
    <p:sldId id="288" r:id="rId7"/>
    <p:sldId id="295" r:id="rId8"/>
    <p:sldId id="297" r:id="rId9"/>
    <p:sldId id="296" r:id="rId10"/>
    <p:sldId id="289" r:id="rId11"/>
    <p:sldId id="258" r:id="rId12"/>
    <p:sldId id="276" r:id="rId13"/>
    <p:sldId id="260" r:id="rId14"/>
    <p:sldId id="261" r:id="rId15"/>
    <p:sldId id="262" r:id="rId16"/>
    <p:sldId id="263" r:id="rId17"/>
    <p:sldId id="264" r:id="rId18"/>
    <p:sldId id="265" r:id="rId19"/>
    <p:sldId id="298" r:id="rId20"/>
    <p:sldId id="299" r:id="rId21"/>
    <p:sldId id="300" r:id="rId22"/>
    <p:sldId id="268" r:id="rId23"/>
    <p:sldId id="292" r:id="rId24"/>
    <p:sldId id="301" r:id="rId25"/>
    <p:sldId id="302" r:id="rId26"/>
    <p:sldId id="304" r:id="rId27"/>
    <p:sldId id="275" r:id="rId2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AE93A-4D26-4FB3-BF68-38F7E0EBA2F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D821423E-9294-43E1-9981-757E63AEAA12}">
      <dgm:prSet phldrT="[Texto]" custT="1"/>
      <dgm:spPr/>
      <dgm:t>
        <a:bodyPr/>
        <a:lstStyle/>
        <a:p>
          <a:r>
            <a:rPr lang="es-CR" sz="1600" dirty="0" smtClean="0"/>
            <a:t>Investigación y análisis de riesgo</a:t>
          </a:r>
          <a:endParaRPr lang="es-CR" sz="1600" dirty="0"/>
        </a:p>
      </dgm:t>
    </dgm:pt>
    <dgm:pt modelId="{B5D3A447-1590-46C3-92E1-02FF80EAB403}" type="parTrans" cxnId="{BA5F6563-335D-44EF-9054-296E0A57E855}">
      <dgm:prSet/>
      <dgm:spPr/>
      <dgm:t>
        <a:bodyPr/>
        <a:lstStyle/>
        <a:p>
          <a:endParaRPr lang="es-CR"/>
        </a:p>
      </dgm:t>
    </dgm:pt>
    <dgm:pt modelId="{66F0F461-8094-4613-8147-ADCE7EFBF3DB}" type="sibTrans" cxnId="{BA5F6563-335D-44EF-9054-296E0A57E855}">
      <dgm:prSet/>
      <dgm:spPr/>
      <dgm:t>
        <a:bodyPr/>
        <a:lstStyle/>
        <a:p>
          <a:endParaRPr lang="es-CR"/>
        </a:p>
      </dgm:t>
    </dgm:pt>
    <dgm:pt modelId="{3B10C8BF-9CCC-481C-8684-DCA1E0234589}">
      <dgm:prSet phldrT="[Texto]" custT="1"/>
      <dgm:spPr/>
      <dgm:t>
        <a:bodyPr/>
        <a:lstStyle/>
        <a:p>
          <a:r>
            <a:rPr lang="es-CR" sz="1600" dirty="0" smtClean="0"/>
            <a:t>Normalización y asesoría</a:t>
          </a:r>
          <a:endParaRPr lang="es-CR" sz="1600" dirty="0"/>
        </a:p>
      </dgm:t>
    </dgm:pt>
    <dgm:pt modelId="{D08DF1EA-ED01-4335-80D7-86CFFE0C6C1C}" type="parTrans" cxnId="{462DFF06-2A4C-46D0-AD44-4F283683F142}">
      <dgm:prSet/>
      <dgm:spPr/>
      <dgm:t>
        <a:bodyPr/>
        <a:lstStyle/>
        <a:p>
          <a:endParaRPr lang="es-CR"/>
        </a:p>
      </dgm:t>
    </dgm:pt>
    <dgm:pt modelId="{BDFC90DC-35DD-466D-AF89-6DC62C59A59E}" type="sibTrans" cxnId="{462DFF06-2A4C-46D0-AD44-4F283683F142}">
      <dgm:prSet/>
      <dgm:spPr/>
      <dgm:t>
        <a:bodyPr/>
        <a:lstStyle/>
        <a:p>
          <a:endParaRPr lang="es-CR"/>
        </a:p>
      </dgm:t>
    </dgm:pt>
    <dgm:pt modelId="{8D938584-BC42-4C81-8068-4597815A1067}">
      <dgm:prSet phldrT="[Texto]" custT="1"/>
      <dgm:spPr/>
      <dgm:t>
        <a:bodyPr/>
        <a:lstStyle/>
        <a:p>
          <a:r>
            <a:rPr lang="es-CR" sz="1800" dirty="0" smtClean="0"/>
            <a:t>Dirección de Gestión del Riesgo</a:t>
          </a:r>
          <a:endParaRPr lang="es-CR" sz="1800" dirty="0"/>
        </a:p>
      </dgm:t>
    </dgm:pt>
    <dgm:pt modelId="{6F7BF749-E643-410D-9F89-6F0C48FEF2FB}" type="sibTrans" cxnId="{DE9204AB-8AB8-49B0-9F79-7B40BFA20B84}">
      <dgm:prSet/>
      <dgm:spPr/>
      <dgm:t>
        <a:bodyPr/>
        <a:lstStyle/>
        <a:p>
          <a:endParaRPr lang="es-CR"/>
        </a:p>
      </dgm:t>
    </dgm:pt>
    <dgm:pt modelId="{2EE31786-0B05-45F8-892D-A01B179066E4}" type="parTrans" cxnId="{DE9204AB-8AB8-49B0-9F79-7B40BFA20B84}">
      <dgm:prSet/>
      <dgm:spPr/>
      <dgm:t>
        <a:bodyPr/>
        <a:lstStyle/>
        <a:p>
          <a:endParaRPr lang="es-CR"/>
        </a:p>
      </dgm:t>
    </dgm:pt>
    <dgm:pt modelId="{77A54CDD-E53C-4977-A793-B80266A84A5D}">
      <dgm:prSet phldrT="[Texto]" custT="1"/>
      <dgm:spPr/>
      <dgm:t>
        <a:bodyPr/>
        <a:lstStyle/>
        <a:p>
          <a:r>
            <a:rPr lang="es-CR" sz="1600" dirty="0" smtClean="0"/>
            <a:t>Desarrollo Estratégico del SNGR</a:t>
          </a:r>
          <a:endParaRPr lang="es-CR" sz="1600" dirty="0"/>
        </a:p>
      </dgm:t>
    </dgm:pt>
    <dgm:pt modelId="{8B629ADA-B1AF-4D63-82BD-FEE8524B3AD0}" type="sibTrans" cxnId="{446E5F4B-3BF7-48DA-B3B3-A4531C88703C}">
      <dgm:prSet/>
      <dgm:spPr/>
      <dgm:t>
        <a:bodyPr/>
        <a:lstStyle/>
        <a:p>
          <a:endParaRPr lang="es-CR"/>
        </a:p>
      </dgm:t>
    </dgm:pt>
    <dgm:pt modelId="{057572BD-38FC-411C-9AC8-AC8F4AC726F7}" type="parTrans" cxnId="{446E5F4B-3BF7-48DA-B3B3-A4531C88703C}">
      <dgm:prSet/>
      <dgm:spPr/>
      <dgm:t>
        <a:bodyPr/>
        <a:lstStyle/>
        <a:p>
          <a:endParaRPr lang="es-CR"/>
        </a:p>
      </dgm:t>
    </dgm:pt>
    <dgm:pt modelId="{9E6AEC93-40AA-4AEA-80BE-8A2F4CC77AB2}">
      <dgm:prSet phldrT="[Texto]" custT="1"/>
      <dgm:spPr/>
      <dgm:t>
        <a:bodyPr/>
        <a:lstStyle/>
        <a:p>
          <a:r>
            <a:rPr lang="es-MX" sz="1600" dirty="0" smtClean="0"/>
            <a:t>Gestión de Procesos de Reconstrucción</a:t>
          </a:r>
          <a:endParaRPr lang="es-CR" sz="1600" dirty="0"/>
        </a:p>
      </dgm:t>
    </dgm:pt>
    <dgm:pt modelId="{A33F7A59-A100-4120-AAA5-26761652C3C0}" type="parTrans" cxnId="{98E75EA5-726A-4661-881D-F1A7D4FF9C81}">
      <dgm:prSet/>
      <dgm:spPr/>
      <dgm:t>
        <a:bodyPr/>
        <a:lstStyle/>
        <a:p>
          <a:endParaRPr lang="es-CR"/>
        </a:p>
      </dgm:t>
    </dgm:pt>
    <dgm:pt modelId="{082AE5C1-48BC-47C8-BBA4-34A823A9A96E}" type="sibTrans" cxnId="{98E75EA5-726A-4661-881D-F1A7D4FF9C81}">
      <dgm:prSet/>
      <dgm:spPr/>
      <dgm:t>
        <a:bodyPr/>
        <a:lstStyle/>
        <a:p>
          <a:endParaRPr lang="es-CR"/>
        </a:p>
      </dgm:t>
    </dgm:pt>
    <dgm:pt modelId="{FB74FD04-F786-4628-B004-481EFD817BE5}">
      <dgm:prSet phldrT="[Texto]" custT="1"/>
      <dgm:spPr/>
      <dgm:t>
        <a:bodyPr/>
        <a:lstStyle/>
        <a:p>
          <a:r>
            <a:rPr lang="es-CR" sz="1600" dirty="0" smtClean="0"/>
            <a:t>Gestión de Operaciones </a:t>
          </a:r>
          <a:endParaRPr lang="es-CR" sz="1600" dirty="0"/>
        </a:p>
      </dgm:t>
    </dgm:pt>
    <dgm:pt modelId="{6218FE87-8473-4F08-891A-F72552064E8C}" type="parTrans" cxnId="{F830729B-6999-4F4C-8430-17B6EB0FC48B}">
      <dgm:prSet/>
      <dgm:spPr/>
      <dgm:t>
        <a:bodyPr/>
        <a:lstStyle/>
        <a:p>
          <a:endParaRPr lang="es-CR"/>
        </a:p>
      </dgm:t>
    </dgm:pt>
    <dgm:pt modelId="{6F267D83-C4BB-4A09-B810-237840B8C019}" type="sibTrans" cxnId="{F830729B-6999-4F4C-8430-17B6EB0FC48B}">
      <dgm:prSet/>
      <dgm:spPr/>
      <dgm:t>
        <a:bodyPr/>
        <a:lstStyle/>
        <a:p>
          <a:endParaRPr lang="es-CR"/>
        </a:p>
      </dgm:t>
    </dgm:pt>
    <dgm:pt modelId="{4EFEB6A7-08FB-4807-B86E-E326D7C3BCEC}" type="pres">
      <dgm:prSet presAssocID="{2E5AE93A-4D26-4FB3-BF68-38F7E0EBA2F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37C3570-4CD3-4853-9BD8-2924934A6FD9}" type="pres">
      <dgm:prSet presAssocID="{8D938584-BC42-4C81-8068-4597815A1067}" presName="root1" presStyleCnt="0"/>
      <dgm:spPr/>
    </dgm:pt>
    <dgm:pt modelId="{C9AC0CB4-E174-410F-A249-2E6206E7FE23}" type="pres">
      <dgm:prSet presAssocID="{8D938584-BC42-4C81-8068-4597815A10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08A30F2-33FF-4F97-A211-BBAF8DBC222D}" type="pres">
      <dgm:prSet presAssocID="{8D938584-BC42-4C81-8068-4597815A1067}" presName="level2hierChild" presStyleCnt="0"/>
      <dgm:spPr/>
    </dgm:pt>
    <dgm:pt modelId="{B9F9BCE4-A2F3-422F-97E5-538ADF3C4F05}" type="pres">
      <dgm:prSet presAssocID="{057572BD-38FC-411C-9AC8-AC8F4AC726F7}" presName="conn2-1" presStyleLbl="parChTrans1D2" presStyleIdx="0" presStyleCnt="5"/>
      <dgm:spPr/>
      <dgm:t>
        <a:bodyPr/>
        <a:lstStyle/>
        <a:p>
          <a:endParaRPr lang="es-CR"/>
        </a:p>
      </dgm:t>
    </dgm:pt>
    <dgm:pt modelId="{039174A9-76F0-40AA-AD49-604A6DD865F6}" type="pres">
      <dgm:prSet presAssocID="{057572BD-38FC-411C-9AC8-AC8F4AC726F7}" presName="connTx" presStyleLbl="parChTrans1D2" presStyleIdx="0" presStyleCnt="5"/>
      <dgm:spPr/>
      <dgm:t>
        <a:bodyPr/>
        <a:lstStyle/>
        <a:p>
          <a:endParaRPr lang="es-CR"/>
        </a:p>
      </dgm:t>
    </dgm:pt>
    <dgm:pt modelId="{3231934B-6E4A-4BD2-8E38-FB6E5F1A0E34}" type="pres">
      <dgm:prSet presAssocID="{77A54CDD-E53C-4977-A793-B80266A84A5D}" presName="root2" presStyleCnt="0"/>
      <dgm:spPr/>
    </dgm:pt>
    <dgm:pt modelId="{B8BCC97E-F60E-4F31-AF97-D3BACEE0D1A6}" type="pres">
      <dgm:prSet presAssocID="{77A54CDD-E53C-4977-A793-B80266A84A5D}" presName="LevelTwoTextNode" presStyleLbl="node2" presStyleIdx="0" presStyleCnt="5" custScaleY="12454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7D01E70B-5EA3-4567-B33E-EFDB5ADB4618}" type="pres">
      <dgm:prSet presAssocID="{77A54CDD-E53C-4977-A793-B80266A84A5D}" presName="level3hierChild" presStyleCnt="0"/>
      <dgm:spPr/>
    </dgm:pt>
    <dgm:pt modelId="{A5856C21-177E-4592-82D1-8703CB43DDD3}" type="pres">
      <dgm:prSet presAssocID="{B5D3A447-1590-46C3-92E1-02FF80EAB403}" presName="conn2-1" presStyleLbl="parChTrans1D2" presStyleIdx="1" presStyleCnt="5"/>
      <dgm:spPr/>
      <dgm:t>
        <a:bodyPr/>
        <a:lstStyle/>
        <a:p>
          <a:endParaRPr lang="es-CR"/>
        </a:p>
      </dgm:t>
    </dgm:pt>
    <dgm:pt modelId="{E8E359E2-D16A-4898-9732-F230366E12E7}" type="pres">
      <dgm:prSet presAssocID="{B5D3A447-1590-46C3-92E1-02FF80EAB403}" presName="connTx" presStyleLbl="parChTrans1D2" presStyleIdx="1" presStyleCnt="5"/>
      <dgm:spPr/>
      <dgm:t>
        <a:bodyPr/>
        <a:lstStyle/>
        <a:p>
          <a:endParaRPr lang="es-CR"/>
        </a:p>
      </dgm:t>
    </dgm:pt>
    <dgm:pt modelId="{643F0997-F6C6-4D63-923C-C731D1E2AC73}" type="pres">
      <dgm:prSet presAssocID="{D821423E-9294-43E1-9981-757E63AEAA12}" presName="root2" presStyleCnt="0"/>
      <dgm:spPr/>
    </dgm:pt>
    <dgm:pt modelId="{B90F9386-5037-4387-B85C-7F7CFA3F4B52}" type="pres">
      <dgm:prSet presAssocID="{D821423E-9294-43E1-9981-757E63AEAA12}" presName="LevelTwoTextNode" presStyleLbl="node2" presStyleIdx="1" presStyleCnt="5" custScaleY="9967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64E6FD2-C8E0-4AD1-A671-EB6244976B14}" type="pres">
      <dgm:prSet presAssocID="{D821423E-9294-43E1-9981-757E63AEAA12}" presName="level3hierChild" presStyleCnt="0"/>
      <dgm:spPr/>
    </dgm:pt>
    <dgm:pt modelId="{A3E37CAE-C810-42DB-9723-87CA323B56BF}" type="pres">
      <dgm:prSet presAssocID="{D08DF1EA-ED01-4335-80D7-86CFFE0C6C1C}" presName="conn2-1" presStyleLbl="parChTrans1D2" presStyleIdx="2" presStyleCnt="5"/>
      <dgm:spPr/>
      <dgm:t>
        <a:bodyPr/>
        <a:lstStyle/>
        <a:p>
          <a:endParaRPr lang="es-CR"/>
        </a:p>
      </dgm:t>
    </dgm:pt>
    <dgm:pt modelId="{A59B6C84-8E1C-45C0-B0F3-3DA08CE6EC2C}" type="pres">
      <dgm:prSet presAssocID="{D08DF1EA-ED01-4335-80D7-86CFFE0C6C1C}" presName="connTx" presStyleLbl="parChTrans1D2" presStyleIdx="2" presStyleCnt="5"/>
      <dgm:spPr/>
      <dgm:t>
        <a:bodyPr/>
        <a:lstStyle/>
        <a:p>
          <a:endParaRPr lang="es-CR"/>
        </a:p>
      </dgm:t>
    </dgm:pt>
    <dgm:pt modelId="{8AE85728-30F7-47E7-92A6-F5B31A440526}" type="pres">
      <dgm:prSet presAssocID="{3B10C8BF-9CCC-481C-8684-DCA1E0234589}" presName="root2" presStyleCnt="0"/>
      <dgm:spPr/>
    </dgm:pt>
    <dgm:pt modelId="{86844233-E309-40FF-A8CB-16E73B8DC8E6}" type="pres">
      <dgm:prSet presAssocID="{3B10C8BF-9CCC-481C-8684-DCA1E0234589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CAF245C4-09EF-4643-B0A0-80A2AB78DE4A}" type="pres">
      <dgm:prSet presAssocID="{3B10C8BF-9CCC-481C-8684-DCA1E0234589}" presName="level3hierChild" presStyleCnt="0"/>
      <dgm:spPr/>
    </dgm:pt>
    <dgm:pt modelId="{13A9472C-47E0-4DA1-8439-E6FD31E1B204}" type="pres">
      <dgm:prSet presAssocID="{A33F7A59-A100-4120-AAA5-26761652C3C0}" presName="conn2-1" presStyleLbl="parChTrans1D2" presStyleIdx="3" presStyleCnt="5"/>
      <dgm:spPr/>
      <dgm:t>
        <a:bodyPr/>
        <a:lstStyle/>
        <a:p>
          <a:endParaRPr lang="es-CR"/>
        </a:p>
      </dgm:t>
    </dgm:pt>
    <dgm:pt modelId="{40852D9A-7180-4FFF-94DF-49227995BD30}" type="pres">
      <dgm:prSet presAssocID="{A33F7A59-A100-4120-AAA5-26761652C3C0}" presName="connTx" presStyleLbl="parChTrans1D2" presStyleIdx="3" presStyleCnt="5"/>
      <dgm:spPr/>
      <dgm:t>
        <a:bodyPr/>
        <a:lstStyle/>
        <a:p>
          <a:endParaRPr lang="es-CR"/>
        </a:p>
      </dgm:t>
    </dgm:pt>
    <dgm:pt modelId="{EBB4B485-1F9D-4E06-966E-DE271921AB29}" type="pres">
      <dgm:prSet presAssocID="{9E6AEC93-40AA-4AEA-80BE-8A2F4CC77AB2}" presName="root2" presStyleCnt="0"/>
      <dgm:spPr/>
    </dgm:pt>
    <dgm:pt modelId="{DCC4B9EB-57FC-47D5-AD17-AB69E9B7B9DC}" type="pres">
      <dgm:prSet presAssocID="{9E6AEC93-40AA-4AEA-80BE-8A2F4CC77AB2}" presName="LevelTwoTextNode" presStyleLbl="node2" presStyleIdx="3" presStyleCnt="5" custLinFactNeighborX="-65" custLinFactNeighborY="-12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CC1D8D81-807D-43F7-AE6E-AAB7967C5EE7}" type="pres">
      <dgm:prSet presAssocID="{9E6AEC93-40AA-4AEA-80BE-8A2F4CC77AB2}" presName="level3hierChild" presStyleCnt="0"/>
      <dgm:spPr/>
    </dgm:pt>
    <dgm:pt modelId="{420E5A28-8BFD-48C0-B98F-F213095EA303}" type="pres">
      <dgm:prSet presAssocID="{6218FE87-8473-4F08-891A-F72552064E8C}" presName="conn2-1" presStyleLbl="parChTrans1D2" presStyleIdx="4" presStyleCnt="5"/>
      <dgm:spPr/>
      <dgm:t>
        <a:bodyPr/>
        <a:lstStyle/>
        <a:p>
          <a:endParaRPr lang="es-CR"/>
        </a:p>
      </dgm:t>
    </dgm:pt>
    <dgm:pt modelId="{2862F39F-58C5-4292-82D7-0B3761E0F1F8}" type="pres">
      <dgm:prSet presAssocID="{6218FE87-8473-4F08-891A-F72552064E8C}" presName="connTx" presStyleLbl="parChTrans1D2" presStyleIdx="4" presStyleCnt="5"/>
      <dgm:spPr/>
      <dgm:t>
        <a:bodyPr/>
        <a:lstStyle/>
        <a:p>
          <a:endParaRPr lang="es-CR"/>
        </a:p>
      </dgm:t>
    </dgm:pt>
    <dgm:pt modelId="{172FFB5A-170A-4055-9ADA-5BB5C4489D78}" type="pres">
      <dgm:prSet presAssocID="{FB74FD04-F786-4628-B004-481EFD817BE5}" presName="root2" presStyleCnt="0"/>
      <dgm:spPr/>
    </dgm:pt>
    <dgm:pt modelId="{A1B78F06-4BBF-49DE-B677-38CBF9313660}" type="pres">
      <dgm:prSet presAssocID="{FB74FD04-F786-4628-B004-481EFD817BE5}" presName="LevelTwoTextNode" presStyleLbl="node2" presStyleIdx="4" presStyleCnt="5" custLinFactNeighborX="-923" custLinFactNeighborY="38924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0CF3567-4F4C-4BFB-9FC9-E98D27418CBC}" type="pres">
      <dgm:prSet presAssocID="{FB74FD04-F786-4628-B004-481EFD817BE5}" presName="level3hierChild" presStyleCnt="0"/>
      <dgm:spPr/>
    </dgm:pt>
  </dgm:ptLst>
  <dgm:cxnLst>
    <dgm:cxn modelId="{708D5479-2C45-48E5-B3FE-1E19923A7FE7}" type="presOf" srcId="{A33F7A59-A100-4120-AAA5-26761652C3C0}" destId="{40852D9A-7180-4FFF-94DF-49227995BD30}" srcOrd="1" destOrd="0" presId="urn:microsoft.com/office/officeart/2008/layout/HorizontalMultiLevelHierarchy"/>
    <dgm:cxn modelId="{AA5740C5-8B41-4508-B920-2936E5CBA82D}" type="presOf" srcId="{A33F7A59-A100-4120-AAA5-26761652C3C0}" destId="{13A9472C-47E0-4DA1-8439-E6FD31E1B204}" srcOrd="0" destOrd="0" presId="urn:microsoft.com/office/officeart/2008/layout/HorizontalMultiLevelHierarchy"/>
    <dgm:cxn modelId="{3831A5AA-29B0-4730-B8C7-364DE7C405A9}" type="presOf" srcId="{D08DF1EA-ED01-4335-80D7-86CFFE0C6C1C}" destId="{A59B6C84-8E1C-45C0-B0F3-3DA08CE6EC2C}" srcOrd="1" destOrd="0" presId="urn:microsoft.com/office/officeart/2008/layout/HorizontalMultiLevelHierarchy"/>
    <dgm:cxn modelId="{98E75EA5-726A-4661-881D-F1A7D4FF9C81}" srcId="{8D938584-BC42-4C81-8068-4597815A1067}" destId="{9E6AEC93-40AA-4AEA-80BE-8A2F4CC77AB2}" srcOrd="3" destOrd="0" parTransId="{A33F7A59-A100-4120-AAA5-26761652C3C0}" sibTransId="{082AE5C1-48BC-47C8-BBA4-34A823A9A96E}"/>
    <dgm:cxn modelId="{1FE70A09-4D90-479E-8763-26FBCB23C907}" type="presOf" srcId="{2E5AE93A-4D26-4FB3-BF68-38F7E0EBA2F0}" destId="{4EFEB6A7-08FB-4807-B86E-E326D7C3BCEC}" srcOrd="0" destOrd="0" presId="urn:microsoft.com/office/officeart/2008/layout/HorizontalMultiLevelHierarchy"/>
    <dgm:cxn modelId="{DE9204AB-8AB8-49B0-9F79-7B40BFA20B84}" srcId="{2E5AE93A-4D26-4FB3-BF68-38F7E0EBA2F0}" destId="{8D938584-BC42-4C81-8068-4597815A1067}" srcOrd="0" destOrd="0" parTransId="{2EE31786-0B05-45F8-892D-A01B179066E4}" sibTransId="{6F7BF749-E643-410D-9F89-6F0C48FEF2FB}"/>
    <dgm:cxn modelId="{1A9C3522-76F7-4EAF-BB37-5D86FD78DD66}" type="presOf" srcId="{9E6AEC93-40AA-4AEA-80BE-8A2F4CC77AB2}" destId="{DCC4B9EB-57FC-47D5-AD17-AB69E9B7B9DC}" srcOrd="0" destOrd="0" presId="urn:microsoft.com/office/officeart/2008/layout/HorizontalMultiLevelHierarchy"/>
    <dgm:cxn modelId="{403F4F31-A978-4636-AA7D-A9EE6084760D}" type="presOf" srcId="{057572BD-38FC-411C-9AC8-AC8F4AC726F7}" destId="{039174A9-76F0-40AA-AD49-604A6DD865F6}" srcOrd="1" destOrd="0" presId="urn:microsoft.com/office/officeart/2008/layout/HorizontalMultiLevelHierarchy"/>
    <dgm:cxn modelId="{BA5F6563-335D-44EF-9054-296E0A57E855}" srcId="{8D938584-BC42-4C81-8068-4597815A1067}" destId="{D821423E-9294-43E1-9981-757E63AEAA12}" srcOrd="1" destOrd="0" parTransId="{B5D3A447-1590-46C3-92E1-02FF80EAB403}" sibTransId="{66F0F461-8094-4613-8147-ADCE7EFBF3DB}"/>
    <dgm:cxn modelId="{EC4E8B5C-89D1-4984-9158-692D28AEA723}" type="presOf" srcId="{3B10C8BF-9CCC-481C-8684-DCA1E0234589}" destId="{86844233-E309-40FF-A8CB-16E73B8DC8E6}" srcOrd="0" destOrd="0" presId="urn:microsoft.com/office/officeart/2008/layout/HorizontalMultiLevelHierarchy"/>
    <dgm:cxn modelId="{462DFF06-2A4C-46D0-AD44-4F283683F142}" srcId="{8D938584-BC42-4C81-8068-4597815A1067}" destId="{3B10C8BF-9CCC-481C-8684-DCA1E0234589}" srcOrd="2" destOrd="0" parTransId="{D08DF1EA-ED01-4335-80D7-86CFFE0C6C1C}" sibTransId="{BDFC90DC-35DD-466D-AF89-6DC62C59A59E}"/>
    <dgm:cxn modelId="{48CD5911-D6A6-4B05-A0CA-AA2E1B05A1AD}" type="presOf" srcId="{D821423E-9294-43E1-9981-757E63AEAA12}" destId="{B90F9386-5037-4387-B85C-7F7CFA3F4B52}" srcOrd="0" destOrd="0" presId="urn:microsoft.com/office/officeart/2008/layout/HorizontalMultiLevelHierarchy"/>
    <dgm:cxn modelId="{850303D8-5C2A-4322-B080-EB3CFB77EA70}" type="presOf" srcId="{6218FE87-8473-4F08-891A-F72552064E8C}" destId="{2862F39F-58C5-4292-82D7-0B3761E0F1F8}" srcOrd="1" destOrd="0" presId="urn:microsoft.com/office/officeart/2008/layout/HorizontalMultiLevelHierarchy"/>
    <dgm:cxn modelId="{101FC545-5EC5-4E79-8288-1A421010753D}" type="presOf" srcId="{8D938584-BC42-4C81-8068-4597815A1067}" destId="{C9AC0CB4-E174-410F-A249-2E6206E7FE23}" srcOrd="0" destOrd="0" presId="urn:microsoft.com/office/officeart/2008/layout/HorizontalMultiLevelHierarchy"/>
    <dgm:cxn modelId="{9DF47BBB-2281-4F80-B4DC-A754DF9CB254}" type="presOf" srcId="{FB74FD04-F786-4628-B004-481EFD817BE5}" destId="{A1B78F06-4BBF-49DE-B677-38CBF9313660}" srcOrd="0" destOrd="0" presId="urn:microsoft.com/office/officeart/2008/layout/HorizontalMultiLevelHierarchy"/>
    <dgm:cxn modelId="{051EB6DE-9C2D-4562-AA63-D098B6D99B06}" type="presOf" srcId="{057572BD-38FC-411C-9AC8-AC8F4AC726F7}" destId="{B9F9BCE4-A2F3-422F-97E5-538ADF3C4F05}" srcOrd="0" destOrd="0" presId="urn:microsoft.com/office/officeart/2008/layout/HorizontalMultiLevelHierarchy"/>
    <dgm:cxn modelId="{73B2A943-7703-4B36-9A58-5624AE2EDF1D}" type="presOf" srcId="{B5D3A447-1590-46C3-92E1-02FF80EAB403}" destId="{A5856C21-177E-4592-82D1-8703CB43DDD3}" srcOrd="0" destOrd="0" presId="urn:microsoft.com/office/officeart/2008/layout/HorizontalMultiLevelHierarchy"/>
    <dgm:cxn modelId="{446E5F4B-3BF7-48DA-B3B3-A4531C88703C}" srcId="{8D938584-BC42-4C81-8068-4597815A1067}" destId="{77A54CDD-E53C-4977-A793-B80266A84A5D}" srcOrd="0" destOrd="0" parTransId="{057572BD-38FC-411C-9AC8-AC8F4AC726F7}" sibTransId="{8B629ADA-B1AF-4D63-82BD-FEE8524B3AD0}"/>
    <dgm:cxn modelId="{A89487FC-535D-4135-A242-DAFD87403307}" type="presOf" srcId="{77A54CDD-E53C-4977-A793-B80266A84A5D}" destId="{B8BCC97E-F60E-4F31-AF97-D3BACEE0D1A6}" srcOrd="0" destOrd="0" presId="urn:microsoft.com/office/officeart/2008/layout/HorizontalMultiLevelHierarchy"/>
    <dgm:cxn modelId="{88C3CE34-0758-4223-A9E5-3BEF7395B1B0}" type="presOf" srcId="{B5D3A447-1590-46C3-92E1-02FF80EAB403}" destId="{E8E359E2-D16A-4898-9732-F230366E12E7}" srcOrd="1" destOrd="0" presId="urn:microsoft.com/office/officeart/2008/layout/HorizontalMultiLevelHierarchy"/>
    <dgm:cxn modelId="{66152A54-CD4A-4394-B947-4720CAD06C37}" type="presOf" srcId="{D08DF1EA-ED01-4335-80D7-86CFFE0C6C1C}" destId="{A3E37CAE-C810-42DB-9723-87CA323B56BF}" srcOrd="0" destOrd="0" presId="urn:microsoft.com/office/officeart/2008/layout/HorizontalMultiLevelHierarchy"/>
    <dgm:cxn modelId="{F830729B-6999-4F4C-8430-17B6EB0FC48B}" srcId="{8D938584-BC42-4C81-8068-4597815A1067}" destId="{FB74FD04-F786-4628-B004-481EFD817BE5}" srcOrd="4" destOrd="0" parTransId="{6218FE87-8473-4F08-891A-F72552064E8C}" sibTransId="{6F267D83-C4BB-4A09-B810-237840B8C019}"/>
    <dgm:cxn modelId="{6E58BC1F-C5D4-48A7-AE99-82D5F03BCCAA}" type="presOf" srcId="{6218FE87-8473-4F08-891A-F72552064E8C}" destId="{420E5A28-8BFD-48C0-B98F-F213095EA303}" srcOrd="0" destOrd="0" presId="urn:microsoft.com/office/officeart/2008/layout/HorizontalMultiLevelHierarchy"/>
    <dgm:cxn modelId="{A98A9C1A-E929-48AE-9441-08912F473548}" type="presParOf" srcId="{4EFEB6A7-08FB-4807-B86E-E326D7C3BCEC}" destId="{137C3570-4CD3-4853-9BD8-2924934A6FD9}" srcOrd="0" destOrd="0" presId="urn:microsoft.com/office/officeart/2008/layout/HorizontalMultiLevelHierarchy"/>
    <dgm:cxn modelId="{2C02AC52-509E-4810-B68E-8C08F21848B2}" type="presParOf" srcId="{137C3570-4CD3-4853-9BD8-2924934A6FD9}" destId="{C9AC0CB4-E174-410F-A249-2E6206E7FE23}" srcOrd="0" destOrd="0" presId="urn:microsoft.com/office/officeart/2008/layout/HorizontalMultiLevelHierarchy"/>
    <dgm:cxn modelId="{8B109DFF-CD34-4D14-8227-5C593854CB06}" type="presParOf" srcId="{137C3570-4CD3-4853-9BD8-2924934A6FD9}" destId="{008A30F2-33FF-4F97-A211-BBAF8DBC222D}" srcOrd="1" destOrd="0" presId="urn:microsoft.com/office/officeart/2008/layout/HorizontalMultiLevelHierarchy"/>
    <dgm:cxn modelId="{39573140-D532-4FD9-9EA4-8E60395FEF54}" type="presParOf" srcId="{008A30F2-33FF-4F97-A211-BBAF8DBC222D}" destId="{B9F9BCE4-A2F3-422F-97E5-538ADF3C4F05}" srcOrd="0" destOrd="0" presId="urn:microsoft.com/office/officeart/2008/layout/HorizontalMultiLevelHierarchy"/>
    <dgm:cxn modelId="{00266342-1B32-4303-9277-FC3A09F29FEE}" type="presParOf" srcId="{B9F9BCE4-A2F3-422F-97E5-538ADF3C4F05}" destId="{039174A9-76F0-40AA-AD49-604A6DD865F6}" srcOrd="0" destOrd="0" presId="urn:microsoft.com/office/officeart/2008/layout/HorizontalMultiLevelHierarchy"/>
    <dgm:cxn modelId="{27F900EC-5447-4CC5-A09D-844E8C8F4196}" type="presParOf" srcId="{008A30F2-33FF-4F97-A211-BBAF8DBC222D}" destId="{3231934B-6E4A-4BD2-8E38-FB6E5F1A0E34}" srcOrd="1" destOrd="0" presId="urn:microsoft.com/office/officeart/2008/layout/HorizontalMultiLevelHierarchy"/>
    <dgm:cxn modelId="{A1725CBC-FD9B-4817-868C-480716F8B9CF}" type="presParOf" srcId="{3231934B-6E4A-4BD2-8E38-FB6E5F1A0E34}" destId="{B8BCC97E-F60E-4F31-AF97-D3BACEE0D1A6}" srcOrd="0" destOrd="0" presId="urn:microsoft.com/office/officeart/2008/layout/HorizontalMultiLevelHierarchy"/>
    <dgm:cxn modelId="{DE7964AC-EE1B-4945-B1EC-AD6F46653404}" type="presParOf" srcId="{3231934B-6E4A-4BD2-8E38-FB6E5F1A0E34}" destId="{7D01E70B-5EA3-4567-B33E-EFDB5ADB4618}" srcOrd="1" destOrd="0" presId="urn:microsoft.com/office/officeart/2008/layout/HorizontalMultiLevelHierarchy"/>
    <dgm:cxn modelId="{1B1868EB-2278-45FA-B704-2034D9386CE3}" type="presParOf" srcId="{008A30F2-33FF-4F97-A211-BBAF8DBC222D}" destId="{A5856C21-177E-4592-82D1-8703CB43DDD3}" srcOrd="2" destOrd="0" presId="urn:microsoft.com/office/officeart/2008/layout/HorizontalMultiLevelHierarchy"/>
    <dgm:cxn modelId="{4CB38AF1-FBB3-45A9-9373-E6692EC2CA30}" type="presParOf" srcId="{A5856C21-177E-4592-82D1-8703CB43DDD3}" destId="{E8E359E2-D16A-4898-9732-F230366E12E7}" srcOrd="0" destOrd="0" presId="urn:microsoft.com/office/officeart/2008/layout/HorizontalMultiLevelHierarchy"/>
    <dgm:cxn modelId="{64A6CD0C-A99F-4984-A0B0-B6B5BE1E7B77}" type="presParOf" srcId="{008A30F2-33FF-4F97-A211-BBAF8DBC222D}" destId="{643F0997-F6C6-4D63-923C-C731D1E2AC73}" srcOrd="3" destOrd="0" presId="urn:microsoft.com/office/officeart/2008/layout/HorizontalMultiLevelHierarchy"/>
    <dgm:cxn modelId="{DBE06C8C-D0E1-4533-BB04-D221CFB76948}" type="presParOf" srcId="{643F0997-F6C6-4D63-923C-C731D1E2AC73}" destId="{B90F9386-5037-4387-B85C-7F7CFA3F4B52}" srcOrd="0" destOrd="0" presId="urn:microsoft.com/office/officeart/2008/layout/HorizontalMultiLevelHierarchy"/>
    <dgm:cxn modelId="{47129AE0-9F1A-4FD1-B48C-643C7619E4BD}" type="presParOf" srcId="{643F0997-F6C6-4D63-923C-C731D1E2AC73}" destId="{464E6FD2-C8E0-4AD1-A671-EB6244976B14}" srcOrd="1" destOrd="0" presId="urn:microsoft.com/office/officeart/2008/layout/HorizontalMultiLevelHierarchy"/>
    <dgm:cxn modelId="{4A9262E9-7AE1-47B9-B0EB-B9E2384CEFA9}" type="presParOf" srcId="{008A30F2-33FF-4F97-A211-BBAF8DBC222D}" destId="{A3E37CAE-C810-42DB-9723-87CA323B56BF}" srcOrd="4" destOrd="0" presId="urn:microsoft.com/office/officeart/2008/layout/HorizontalMultiLevelHierarchy"/>
    <dgm:cxn modelId="{C6905B1D-D313-4DC8-AC53-823BBB70F33A}" type="presParOf" srcId="{A3E37CAE-C810-42DB-9723-87CA323B56BF}" destId="{A59B6C84-8E1C-45C0-B0F3-3DA08CE6EC2C}" srcOrd="0" destOrd="0" presId="urn:microsoft.com/office/officeart/2008/layout/HorizontalMultiLevelHierarchy"/>
    <dgm:cxn modelId="{088C137F-810D-4073-B404-A4D447D03FFD}" type="presParOf" srcId="{008A30F2-33FF-4F97-A211-BBAF8DBC222D}" destId="{8AE85728-30F7-47E7-92A6-F5B31A440526}" srcOrd="5" destOrd="0" presId="urn:microsoft.com/office/officeart/2008/layout/HorizontalMultiLevelHierarchy"/>
    <dgm:cxn modelId="{043250DC-869A-4F70-BF00-05DBC2DC5208}" type="presParOf" srcId="{8AE85728-30F7-47E7-92A6-F5B31A440526}" destId="{86844233-E309-40FF-A8CB-16E73B8DC8E6}" srcOrd="0" destOrd="0" presId="urn:microsoft.com/office/officeart/2008/layout/HorizontalMultiLevelHierarchy"/>
    <dgm:cxn modelId="{A66E91D3-E689-4697-9332-32DE15ECA046}" type="presParOf" srcId="{8AE85728-30F7-47E7-92A6-F5B31A440526}" destId="{CAF245C4-09EF-4643-B0A0-80A2AB78DE4A}" srcOrd="1" destOrd="0" presId="urn:microsoft.com/office/officeart/2008/layout/HorizontalMultiLevelHierarchy"/>
    <dgm:cxn modelId="{FA8F4BEF-2DFE-405C-8D26-AED003ECCF2A}" type="presParOf" srcId="{008A30F2-33FF-4F97-A211-BBAF8DBC222D}" destId="{13A9472C-47E0-4DA1-8439-E6FD31E1B204}" srcOrd="6" destOrd="0" presId="urn:microsoft.com/office/officeart/2008/layout/HorizontalMultiLevelHierarchy"/>
    <dgm:cxn modelId="{7F04BCCC-32E0-4280-8975-E82BA6AADD7A}" type="presParOf" srcId="{13A9472C-47E0-4DA1-8439-E6FD31E1B204}" destId="{40852D9A-7180-4FFF-94DF-49227995BD30}" srcOrd="0" destOrd="0" presId="urn:microsoft.com/office/officeart/2008/layout/HorizontalMultiLevelHierarchy"/>
    <dgm:cxn modelId="{ED513993-6D3B-41DC-9C50-5CB295F6725B}" type="presParOf" srcId="{008A30F2-33FF-4F97-A211-BBAF8DBC222D}" destId="{EBB4B485-1F9D-4E06-966E-DE271921AB29}" srcOrd="7" destOrd="0" presId="urn:microsoft.com/office/officeart/2008/layout/HorizontalMultiLevelHierarchy"/>
    <dgm:cxn modelId="{03FF060A-0BA9-4BCF-A127-C8B833DF2B40}" type="presParOf" srcId="{EBB4B485-1F9D-4E06-966E-DE271921AB29}" destId="{DCC4B9EB-57FC-47D5-AD17-AB69E9B7B9DC}" srcOrd="0" destOrd="0" presId="urn:microsoft.com/office/officeart/2008/layout/HorizontalMultiLevelHierarchy"/>
    <dgm:cxn modelId="{CF5944EE-B498-4A52-A2BE-17F39FE88F0D}" type="presParOf" srcId="{EBB4B485-1F9D-4E06-966E-DE271921AB29}" destId="{CC1D8D81-807D-43F7-AE6E-AAB7967C5EE7}" srcOrd="1" destOrd="0" presId="urn:microsoft.com/office/officeart/2008/layout/HorizontalMultiLevelHierarchy"/>
    <dgm:cxn modelId="{ECBDCBFC-B69C-47FF-9CD2-3DB01C2DA83D}" type="presParOf" srcId="{008A30F2-33FF-4F97-A211-BBAF8DBC222D}" destId="{420E5A28-8BFD-48C0-B98F-F213095EA303}" srcOrd="8" destOrd="0" presId="urn:microsoft.com/office/officeart/2008/layout/HorizontalMultiLevelHierarchy"/>
    <dgm:cxn modelId="{E69B92DE-A988-4FB0-8639-917AD772299B}" type="presParOf" srcId="{420E5A28-8BFD-48C0-B98F-F213095EA303}" destId="{2862F39F-58C5-4292-82D7-0B3761E0F1F8}" srcOrd="0" destOrd="0" presId="urn:microsoft.com/office/officeart/2008/layout/HorizontalMultiLevelHierarchy"/>
    <dgm:cxn modelId="{D10CB4EC-D79D-4BEB-AC36-1DEBBD05697E}" type="presParOf" srcId="{008A30F2-33FF-4F97-A211-BBAF8DBC222D}" destId="{172FFB5A-170A-4055-9ADA-5BB5C4489D78}" srcOrd="9" destOrd="0" presId="urn:microsoft.com/office/officeart/2008/layout/HorizontalMultiLevelHierarchy"/>
    <dgm:cxn modelId="{6A5F6B51-4A37-4250-984F-6797DA4551F7}" type="presParOf" srcId="{172FFB5A-170A-4055-9ADA-5BB5C4489D78}" destId="{A1B78F06-4BBF-49DE-B677-38CBF9313660}" srcOrd="0" destOrd="0" presId="urn:microsoft.com/office/officeart/2008/layout/HorizontalMultiLevelHierarchy"/>
    <dgm:cxn modelId="{9F1C2384-78BA-4D59-B6A9-F2941B12B82F}" type="presParOf" srcId="{172FFB5A-170A-4055-9ADA-5BB5C4489D78}" destId="{B0CF3567-4F4C-4BFB-9FC9-E98D27418C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5A28-8BFD-48C0-B98F-F213095EA303}">
      <dsp:nvSpPr>
        <dsp:cNvPr id="0" name=""/>
        <dsp:cNvSpPr/>
      </dsp:nvSpPr>
      <dsp:spPr>
        <a:xfrm>
          <a:off x="1063457" y="1950007"/>
          <a:ext cx="390763" cy="163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381" y="0"/>
              </a:lnTo>
              <a:lnTo>
                <a:pt x="195381" y="1637758"/>
              </a:lnTo>
              <a:lnTo>
                <a:pt x="390763" y="1637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600" kern="1200"/>
        </a:p>
      </dsp:txBody>
      <dsp:txXfrm>
        <a:off x="1216746" y="2726792"/>
        <a:ext cx="84186" cy="84186"/>
      </dsp:txXfrm>
    </dsp:sp>
    <dsp:sp modelId="{13A9472C-47E0-4DA1-8439-E6FD31E1B204}">
      <dsp:nvSpPr>
        <dsp:cNvPr id="0" name=""/>
        <dsp:cNvSpPr/>
      </dsp:nvSpPr>
      <dsp:spPr>
        <a:xfrm>
          <a:off x="1063457" y="1950007"/>
          <a:ext cx="408338" cy="85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169" y="0"/>
              </a:lnTo>
              <a:lnTo>
                <a:pt x="204169" y="855467"/>
              </a:lnTo>
              <a:lnTo>
                <a:pt x="408338" y="855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243928" y="2354042"/>
        <a:ext cx="47396" cy="47396"/>
      </dsp:txXfrm>
    </dsp:sp>
    <dsp:sp modelId="{A3E37CAE-C810-42DB-9723-87CA323B56BF}">
      <dsp:nvSpPr>
        <dsp:cNvPr id="0" name=""/>
        <dsp:cNvSpPr/>
      </dsp:nvSpPr>
      <dsp:spPr>
        <a:xfrm>
          <a:off x="1063457" y="1904287"/>
          <a:ext cx="4096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835" y="45720"/>
              </a:lnTo>
              <a:lnTo>
                <a:pt x="204835" y="121359"/>
              </a:lnTo>
              <a:lnTo>
                <a:pt x="409670" y="121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257877" y="1939592"/>
        <a:ext cx="20829" cy="20829"/>
      </dsp:txXfrm>
    </dsp:sp>
    <dsp:sp modelId="{A5856C21-177E-4592-82D1-8703CB43DDD3}">
      <dsp:nvSpPr>
        <dsp:cNvPr id="0" name=""/>
        <dsp:cNvSpPr/>
      </dsp:nvSpPr>
      <dsp:spPr>
        <a:xfrm>
          <a:off x="1063457" y="1246032"/>
          <a:ext cx="409670" cy="703974"/>
        </a:xfrm>
        <a:custGeom>
          <a:avLst/>
          <a:gdLst/>
          <a:ahLst/>
          <a:cxnLst/>
          <a:rect l="0" t="0" r="0" b="0"/>
          <a:pathLst>
            <a:path>
              <a:moveTo>
                <a:pt x="0" y="703974"/>
              </a:moveTo>
              <a:lnTo>
                <a:pt x="204835" y="703974"/>
              </a:lnTo>
              <a:lnTo>
                <a:pt x="204835" y="0"/>
              </a:lnTo>
              <a:lnTo>
                <a:pt x="4096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247930" y="1577657"/>
        <a:ext cx="40724" cy="40724"/>
      </dsp:txXfrm>
    </dsp:sp>
    <dsp:sp modelId="{B9F9BCE4-A2F3-422F-97E5-538ADF3C4F05}">
      <dsp:nvSpPr>
        <dsp:cNvPr id="0" name=""/>
        <dsp:cNvSpPr/>
      </dsp:nvSpPr>
      <dsp:spPr>
        <a:xfrm>
          <a:off x="1063457" y="389772"/>
          <a:ext cx="409670" cy="1560234"/>
        </a:xfrm>
        <a:custGeom>
          <a:avLst/>
          <a:gdLst/>
          <a:ahLst/>
          <a:cxnLst/>
          <a:rect l="0" t="0" r="0" b="0"/>
          <a:pathLst>
            <a:path>
              <a:moveTo>
                <a:pt x="0" y="1560234"/>
              </a:moveTo>
              <a:lnTo>
                <a:pt x="204835" y="1560234"/>
              </a:lnTo>
              <a:lnTo>
                <a:pt x="204835" y="0"/>
              </a:lnTo>
              <a:lnTo>
                <a:pt x="4096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500" kern="1200"/>
        </a:p>
      </dsp:txBody>
      <dsp:txXfrm>
        <a:off x="1227964" y="1129561"/>
        <a:ext cx="80656" cy="80656"/>
      </dsp:txXfrm>
    </dsp:sp>
    <dsp:sp modelId="{C9AC0CB4-E174-410F-A249-2E6206E7FE23}">
      <dsp:nvSpPr>
        <dsp:cNvPr id="0" name=""/>
        <dsp:cNvSpPr/>
      </dsp:nvSpPr>
      <dsp:spPr>
        <a:xfrm rot="16200000">
          <a:off x="-892205" y="1637758"/>
          <a:ext cx="3286828" cy="62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Dirección de Gestión del Riesgo</a:t>
          </a:r>
          <a:endParaRPr lang="es-CR" sz="1800" kern="1200" dirty="0"/>
        </a:p>
      </dsp:txBody>
      <dsp:txXfrm>
        <a:off x="-892205" y="1637758"/>
        <a:ext cx="3286828" cy="624497"/>
      </dsp:txXfrm>
    </dsp:sp>
    <dsp:sp modelId="{B8BCC97E-F60E-4F31-AF97-D3BACEE0D1A6}">
      <dsp:nvSpPr>
        <dsp:cNvPr id="0" name=""/>
        <dsp:cNvSpPr/>
      </dsp:nvSpPr>
      <dsp:spPr>
        <a:xfrm>
          <a:off x="1473127" y="875"/>
          <a:ext cx="2048351" cy="777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Desarrollo Estratégico del SNGR</a:t>
          </a:r>
          <a:endParaRPr lang="es-CR" sz="1600" kern="1200" dirty="0"/>
        </a:p>
      </dsp:txBody>
      <dsp:txXfrm>
        <a:off x="1473127" y="875"/>
        <a:ext cx="2048351" cy="777792"/>
      </dsp:txXfrm>
    </dsp:sp>
    <dsp:sp modelId="{B90F9386-5037-4387-B85C-7F7CFA3F4B52}">
      <dsp:nvSpPr>
        <dsp:cNvPr id="0" name=""/>
        <dsp:cNvSpPr/>
      </dsp:nvSpPr>
      <dsp:spPr>
        <a:xfrm>
          <a:off x="1473127" y="934792"/>
          <a:ext cx="2048351" cy="622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Investigación y análisis de riesgo</a:t>
          </a:r>
          <a:endParaRPr lang="es-CR" sz="1600" kern="1200" dirty="0"/>
        </a:p>
      </dsp:txBody>
      <dsp:txXfrm>
        <a:off x="1473127" y="934792"/>
        <a:ext cx="2048351" cy="622480"/>
      </dsp:txXfrm>
    </dsp:sp>
    <dsp:sp modelId="{86844233-E309-40FF-A8CB-16E73B8DC8E6}">
      <dsp:nvSpPr>
        <dsp:cNvPr id="0" name=""/>
        <dsp:cNvSpPr/>
      </dsp:nvSpPr>
      <dsp:spPr>
        <a:xfrm>
          <a:off x="1473127" y="1713397"/>
          <a:ext cx="2048351" cy="62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Normalización y asesoría</a:t>
          </a:r>
          <a:endParaRPr lang="es-CR" sz="1600" kern="1200" dirty="0"/>
        </a:p>
      </dsp:txBody>
      <dsp:txXfrm>
        <a:off x="1473127" y="1713397"/>
        <a:ext cx="2048351" cy="624497"/>
      </dsp:txXfrm>
    </dsp:sp>
    <dsp:sp modelId="{DCC4B9EB-57FC-47D5-AD17-AB69E9B7B9DC}">
      <dsp:nvSpPr>
        <dsp:cNvPr id="0" name=""/>
        <dsp:cNvSpPr/>
      </dsp:nvSpPr>
      <dsp:spPr>
        <a:xfrm>
          <a:off x="1471796" y="2493226"/>
          <a:ext cx="2048351" cy="62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Gestión de Procesos de Reconstrucción</a:t>
          </a:r>
          <a:endParaRPr lang="es-CR" sz="1600" kern="1200" dirty="0"/>
        </a:p>
      </dsp:txBody>
      <dsp:txXfrm>
        <a:off x="1471796" y="2493226"/>
        <a:ext cx="2048351" cy="624497"/>
      </dsp:txXfrm>
    </dsp:sp>
    <dsp:sp modelId="{A1B78F06-4BBF-49DE-B677-38CBF9313660}">
      <dsp:nvSpPr>
        <dsp:cNvPr id="0" name=""/>
        <dsp:cNvSpPr/>
      </dsp:nvSpPr>
      <dsp:spPr>
        <a:xfrm>
          <a:off x="1454221" y="3275516"/>
          <a:ext cx="2048351" cy="624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/>
            <a:t>Gestión de Operaciones </a:t>
          </a:r>
          <a:endParaRPr lang="es-CR" sz="1600" kern="1200" dirty="0"/>
        </a:p>
      </dsp:txBody>
      <dsp:txXfrm>
        <a:off x="1454221" y="3275516"/>
        <a:ext cx="2048351" cy="624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19EF-39C6-4651-A819-D74D38533ACE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94046-2998-4DC5-B804-C7A56DDB41CB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898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HISTORICAL LOSS DOES NOT GIVE GOOD IDEA OF FUTURE RISK.   MOST DISASTERS THAT COULD HAPPEN HAVE NOT HAPPENED YET</a:t>
            </a:r>
          </a:p>
          <a:p>
            <a:endParaRPr lang="en-US" sz="1400" b="1" dirty="0"/>
          </a:p>
          <a:p>
            <a:r>
              <a:rPr lang="en-US" sz="1400" b="1" dirty="0"/>
              <a:t>USD 314 BILLION PER YEAR AAL (EXCLUDES DROUGHT, AGRICULTURE, EXTENSIVE RISK)</a:t>
            </a:r>
          </a:p>
          <a:p>
            <a:endParaRPr lang="en-US" sz="1400" dirty="0"/>
          </a:p>
          <a:p>
            <a:r>
              <a:rPr lang="en-US" sz="1400" b="1" dirty="0"/>
              <a:t>AAL IS NOT WHAT COUNTRIES WILL LOSE EACH YEAR – WHAT THEY SHOULD SET ASIDE TO COVER future LOSSES OVER THE LONG TERM</a:t>
            </a:r>
          </a:p>
          <a:p>
            <a:endParaRPr lang="en-US" sz="1400" dirty="0"/>
          </a:p>
          <a:p>
            <a:r>
              <a:rPr lang="en-US" sz="1400" b="1" dirty="0"/>
              <a:t>USD 70 PER WORKING AGE PERSON OR 2 MONTHS INCOME FOR SOMEONE BELOW THE POVERTY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01AE-F816-499E-B777-0D6FFBE85C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6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6F3FB-01B0-4746-A16F-0EC8A8B6DA1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4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9999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0051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4937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36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6982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7007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5132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424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6522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831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08363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D17-7E6A-4FDE-83A6-6AD9B6024DA6}" type="datetimeFigureOut">
              <a:rPr lang="es-CR" smtClean="0"/>
              <a:t>30/10/2016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5127-E0AC-4E85-A225-614ECE01153C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2495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e.go.cr/Documentos/planificacion/plan_nacional_para_gestion_riesgo_2010_2015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google.com/imgres?imgurl=https://upload.wikimedia.org/wikipedia/commons/thumb/d/d3/HumanRightsLogo.svg/250px-HumanRightsLogo.svg.png&amp;imgrefurl=https://es.wikipedia.org/wiki/Un_Logotipo_para_los_Derechos_Humanos&amp;docid=funyuX97FIDmqM&amp;tbnid=Eg3YliPuZ9uPrM:&amp;w=250&amp;h=260&amp;ved=0CAIQxiBqFQoTCLWqv8Hh4cgCFUQ-JgodrPMLLA&amp;iact=c&amp;ictx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6" y="1"/>
            <a:ext cx="4316626" cy="43166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83550" y="811849"/>
            <a:ext cx="6708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SISTEMA DE MONITOREO </a:t>
            </a:r>
            <a:r>
              <a:rPr lang="es-CR" sz="5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Y SEGUIMIENTO30</a:t>
            </a:r>
            <a:endParaRPr lang="es-CR" sz="5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8000" b="1" dirty="0" smtClean="0">
                <a:latin typeface="Arial Narrow" panose="020B0606020202030204" pitchFamily="34" charset="0"/>
              </a:rPr>
              <a:t>Costa Rica</a:t>
            </a:r>
            <a:endParaRPr lang="es-CR" sz="8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86428"/>
              </p:ext>
            </p:extLst>
          </p:nvPr>
        </p:nvGraphicFramePr>
        <p:xfrm>
          <a:off x="623393" y="1302194"/>
          <a:ext cx="10849203" cy="4647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524"/>
                <a:gridCol w="634111"/>
                <a:gridCol w="437837"/>
                <a:gridCol w="1041752"/>
                <a:gridCol w="150980"/>
                <a:gridCol w="1011557"/>
                <a:gridCol w="166077"/>
                <a:gridCol w="936069"/>
                <a:gridCol w="174999"/>
                <a:gridCol w="1660767"/>
                <a:gridCol w="150980"/>
                <a:gridCol w="619013"/>
                <a:gridCol w="166077"/>
                <a:gridCol w="1690965"/>
                <a:gridCol w="468035"/>
                <a:gridCol w="588817"/>
                <a:gridCol w="407643"/>
              </a:tblGrid>
              <a:tr h="223202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12484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2016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2030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571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Horizonte de 15 años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6872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Marco Internacional para la Reducción de Riesgo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1292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Política Nacional de Gestión del Riesgo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647289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R" sz="1400" b="0" u="none" strike="noStrike" dirty="0">
                          <a:effectLst/>
                        </a:rPr>
                        <a:t>PNGR (2016-2020)</a:t>
                      </a:r>
                      <a:br>
                        <a:rPr lang="es-CR" sz="1400" b="0" u="none" strike="noStrike" dirty="0">
                          <a:effectLst/>
                        </a:rPr>
                      </a:br>
                      <a:r>
                        <a:rPr lang="es-CR" sz="1400" b="0" u="none" strike="noStrike" dirty="0">
                          <a:effectLst/>
                        </a:rPr>
                        <a:t>I Quinquenio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 dirty="0">
                          <a:effectLst/>
                        </a:rPr>
                        <a:t>PNGR (2021-2025)</a:t>
                      </a:r>
                      <a:br>
                        <a:rPr lang="es-CR" sz="1400" u="none" strike="noStrike" dirty="0">
                          <a:effectLst/>
                        </a:rPr>
                      </a:br>
                      <a:r>
                        <a:rPr lang="es-CR" sz="1400" u="none" strike="noStrike" dirty="0">
                          <a:effectLst/>
                        </a:rPr>
                        <a:t>II Quinquenio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R" sz="1400" u="none" strike="noStrike" dirty="0">
                          <a:effectLst/>
                        </a:rPr>
                        <a:t>PNGR (2026-2030)</a:t>
                      </a:r>
                      <a:br>
                        <a:rPr lang="es-CR" sz="1400" u="none" strike="noStrike" dirty="0">
                          <a:effectLst/>
                        </a:rPr>
                      </a:br>
                      <a:r>
                        <a:rPr lang="es-CR" sz="1400" u="none" strike="noStrike" dirty="0">
                          <a:effectLst/>
                        </a:rPr>
                        <a:t>III Quinquenio</a:t>
                      </a:r>
                      <a:endParaRPr lang="es-C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9686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91047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PND</a:t>
                      </a:r>
                      <a:endParaRPr lang="es-C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1248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s-CR" sz="1600" u="none" strike="noStrike" dirty="0">
                          <a:effectLst/>
                        </a:rPr>
                        <a:t> </a:t>
                      </a:r>
                      <a:endParaRPr lang="es-C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3436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4079776" y="620688"/>
            <a:ext cx="4032448" cy="48235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HORIZONTE ESTRATÉGICO</a:t>
            </a:r>
            <a:endParaRPr lang="es-CR" b="1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0608501" y="2193847"/>
            <a:ext cx="57606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 redondeado"/>
          <p:cNvSpPr/>
          <p:nvPr/>
        </p:nvSpPr>
        <p:spPr>
          <a:xfrm>
            <a:off x="1827994" y="3264908"/>
            <a:ext cx="529616" cy="37059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6 Rectángulo redondeado"/>
          <p:cNvSpPr/>
          <p:nvPr/>
        </p:nvSpPr>
        <p:spPr>
          <a:xfrm>
            <a:off x="1827994" y="4083810"/>
            <a:ext cx="467993" cy="36004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927649" y="6356351"/>
            <a:ext cx="7066544" cy="372495"/>
          </a:xfrm>
        </p:spPr>
        <p:txBody>
          <a:bodyPr/>
          <a:lstStyle/>
          <a:p>
            <a:r>
              <a:rPr lang="es-ES" dirty="0" smtClean="0"/>
              <a:t>Unidad de Desarrollo Estratégico del Sistema Nacional de Gestión del Riesgo</a:t>
            </a:r>
            <a:endParaRPr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6480043" y="6045630"/>
            <a:ext cx="4438756" cy="1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228600" tIns="0" rIns="0" bIns="0" anchor="t" anchorCtr="0" upright="1">
            <a:noAutofit/>
          </a:bodyPr>
          <a:lstStyle/>
          <a:p>
            <a:pPr algn="ctr"/>
            <a:r>
              <a:rPr lang="es-CR" sz="1200" i="1" dirty="0">
                <a:latin typeface="Calibri"/>
                <a:ea typeface="Calibri"/>
                <a:cs typeface="Times New Roman"/>
              </a:rPr>
              <a:t>Fuente: </a:t>
            </a:r>
            <a:r>
              <a:rPr lang="es-CR" sz="1200" i="1" dirty="0" smtClean="0">
                <a:latin typeface="Calibri"/>
                <a:ea typeface="Calibri"/>
                <a:cs typeface="Times New Roman"/>
              </a:rPr>
              <a:t>Desarrollo Estratégico del SNGR, 2015.</a:t>
            </a:r>
            <a:endParaRPr lang="es-CR" sz="1200" i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12823" y="2965940"/>
            <a:ext cx="4225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Política Centroamericana de Gestión Integral del Riesgo</a:t>
            </a:r>
            <a:endParaRPr lang="es-CR" sz="1400" dirty="0"/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5" y="5516856"/>
            <a:ext cx="1200839" cy="120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" y="787791"/>
            <a:ext cx="5588242" cy="533789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44060" y="2532185"/>
            <a:ext cx="4909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80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OBJETIVO</a:t>
            </a:r>
            <a:endParaRPr lang="es-CR" sz="8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32301" y="1029729"/>
            <a:ext cx="53395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Contribuir </a:t>
            </a:r>
            <a:r>
              <a:rPr lang="es-MX" sz="28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 </a:t>
            </a:r>
            <a:r>
              <a:rPr lang="es-MX" sz="28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un desarrollo seguro y sostenible y </a:t>
            </a:r>
            <a:r>
              <a:rPr lang="es-MX" sz="28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al </a:t>
            </a:r>
            <a:r>
              <a:rPr lang="es-MX" sz="2800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bienestar de la población costarricense.</a:t>
            </a:r>
          </a:p>
          <a:p>
            <a:endParaRPr lang="es-MX" sz="28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Gestión prospectiva de los factores de </a:t>
            </a:r>
            <a:r>
              <a:rPr lang="es-MX" sz="2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riesgo.</a:t>
            </a:r>
            <a:endParaRPr lang="es-MX" sz="2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C</a:t>
            </a:r>
            <a:r>
              <a:rPr lang="es-MX" sz="2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apacidades </a:t>
            </a:r>
            <a:r>
              <a:rPr lang="es-MX" sz="2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de los </a:t>
            </a:r>
            <a:r>
              <a:rPr lang="es-MX" sz="2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actores.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U</a:t>
            </a:r>
            <a:r>
              <a:rPr lang="es-MX" sz="2400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na </a:t>
            </a:r>
            <a:r>
              <a:rPr lang="es-MX" sz="2400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cultura preventiva que reduzca la vulnerabilidad, evite las perdidas y favorezca la recuperación.</a:t>
            </a:r>
            <a:endParaRPr lang="es-CR" sz="2400" dirty="0">
              <a:solidFill>
                <a:schemeClr val="tx1">
                  <a:tint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66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Actualizar el marco</a:t>
            </a:r>
            <a:endParaRPr lang="es-CR" sz="72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3" y="346816"/>
            <a:ext cx="3673980" cy="36739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71871" y="-121952"/>
            <a:ext cx="270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CR" sz="28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74265" y="91854"/>
            <a:ext cx="49309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5000" dirty="0">
                <a:solidFill>
                  <a:srgbClr val="00B0F0"/>
                </a:solidFill>
                <a:latin typeface="Arial Narrow" panose="020B0606020202030204" pitchFamily="34" charset="0"/>
              </a:rPr>
              <a:t>e</a:t>
            </a:r>
            <a:r>
              <a:rPr lang="es-CR" sz="15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jes</a:t>
            </a:r>
            <a:r>
              <a:rPr lang="es-CR" sz="8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CR" sz="8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de acción</a:t>
            </a:r>
            <a:endParaRPr lang="es-CR" sz="8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3" y="346816"/>
            <a:ext cx="3673980" cy="36739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" y="0"/>
            <a:ext cx="4519108" cy="45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72" y="1392865"/>
            <a:ext cx="4591800" cy="4268208"/>
          </a:xfrm>
          <a:prstGeom prst="rect">
            <a:avLst/>
          </a:prstGeom>
        </p:spPr>
      </p:pic>
      <p:sp>
        <p:nvSpPr>
          <p:cNvPr id="3" name="Cubo 2"/>
          <p:cNvSpPr/>
          <p:nvPr/>
        </p:nvSpPr>
        <p:spPr>
          <a:xfrm>
            <a:off x="4550393" y="1728116"/>
            <a:ext cx="1544242" cy="4437189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>
                <a:latin typeface="Arial Narrow" panose="020B0606020202030204" pitchFamily="34" charset="0"/>
              </a:rPr>
              <a:t>REDUCCIÓN DEL RIESGO</a:t>
            </a:r>
            <a:endParaRPr lang="es-CR" sz="1200" b="1" dirty="0">
              <a:latin typeface="Arial Narrow" panose="020B0606020202030204" pitchFamily="34" charset="0"/>
            </a:endParaRPr>
          </a:p>
        </p:txBody>
      </p:sp>
      <p:sp>
        <p:nvSpPr>
          <p:cNvPr id="4" name="Cubo 3"/>
          <p:cNvSpPr/>
          <p:nvPr/>
        </p:nvSpPr>
        <p:spPr>
          <a:xfrm>
            <a:off x="6630565" y="1728116"/>
            <a:ext cx="1539722" cy="4437189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>
                <a:latin typeface="Arial Narrow" panose="020B0606020202030204" pitchFamily="34" charset="0"/>
              </a:rPr>
              <a:t>PREPARATIVOS Y RESPUESTA</a:t>
            </a:r>
            <a:endParaRPr lang="es-CR" sz="1200" b="1" dirty="0">
              <a:latin typeface="Arial Narrow" panose="020B0606020202030204" pitchFamily="34" charset="0"/>
            </a:endParaRPr>
          </a:p>
        </p:txBody>
      </p:sp>
      <p:sp>
        <p:nvSpPr>
          <p:cNvPr id="5" name="Cubo 4"/>
          <p:cNvSpPr/>
          <p:nvPr/>
        </p:nvSpPr>
        <p:spPr>
          <a:xfrm>
            <a:off x="8905578" y="1728116"/>
            <a:ext cx="1562493" cy="443718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>
                <a:latin typeface="Arial Narrow" panose="020B0606020202030204" pitchFamily="34" charset="0"/>
              </a:rPr>
              <a:t>RECUPERACIÓN</a:t>
            </a:r>
            <a:endParaRPr lang="es-CR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Cubo 5"/>
          <p:cNvSpPr/>
          <p:nvPr/>
        </p:nvSpPr>
        <p:spPr>
          <a:xfrm>
            <a:off x="3868072" y="2721950"/>
            <a:ext cx="7265774" cy="405989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1. Generación de Resiliencia e Inclusión Social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7" name="Cubo 6"/>
          <p:cNvSpPr/>
          <p:nvPr/>
        </p:nvSpPr>
        <p:spPr>
          <a:xfrm>
            <a:off x="3905055" y="3338737"/>
            <a:ext cx="7265774" cy="405989"/>
          </a:xfrm>
          <a:prstGeom prst="cub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MX" b="1" dirty="0">
                <a:latin typeface="Arial Narrow" panose="020B0606020202030204" pitchFamily="34" charset="0"/>
              </a:rPr>
              <a:t>2. Participación y Desconcentración para la Gestión del Riesgo</a:t>
            </a:r>
            <a:endParaRPr lang="es-CR" dirty="0">
              <a:latin typeface="Arial Narrow" panose="020B0606020202030204" pitchFamily="34" charset="0"/>
            </a:endParaRPr>
          </a:p>
        </p:txBody>
      </p:sp>
      <p:sp>
        <p:nvSpPr>
          <p:cNvPr id="8" name="Cubo 7"/>
          <p:cNvSpPr/>
          <p:nvPr/>
        </p:nvSpPr>
        <p:spPr>
          <a:xfrm>
            <a:off x="3913700" y="4007560"/>
            <a:ext cx="7265774" cy="405989"/>
          </a:xfrm>
          <a:prstGeom prst="cub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b="1" dirty="0">
                <a:latin typeface="Arial Narrow" panose="020B0606020202030204" pitchFamily="34" charset="0"/>
              </a:rPr>
              <a:t>3. Educación, Gestión del Conocimiento e Innovación</a:t>
            </a:r>
          </a:p>
        </p:txBody>
      </p:sp>
      <p:sp>
        <p:nvSpPr>
          <p:cNvPr id="9" name="Cubo 8"/>
          <p:cNvSpPr/>
          <p:nvPr/>
        </p:nvSpPr>
        <p:spPr>
          <a:xfrm>
            <a:off x="3868072" y="4653137"/>
            <a:ext cx="7265774" cy="405989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b="1" dirty="0">
                <a:latin typeface="Arial Narrow" panose="020B0606020202030204" pitchFamily="34" charset="0"/>
              </a:rPr>
              <a:t>4. Inversión Financiera Sostenible Infraestructura y Servicios</a:t>
            </a:r>
          </a:p>
        </p:txBody>
      </p:sp>
      <p:sp>
        <p:nvSpPr>
          <p:cNvPr id="10" name="Cubo 9"/>
          <p:cNvSpPr/>
          <p:nvPr/>
        </p:nvSpPr>
        <p:spPr>
          <a:xfrm>
            <a:off x="3842554" y="5301209"/>
            <a:ext cx="7265774" cy="432048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600" b="1" dirty="0">
                <a:latin typeface="Arial Narrow" panose="020B0606020202030204" pitchFamily="34" charset="0"/>
              </a:rPr>
              <a:t>5. Planificación, Mecanismos e Instrumentos Normativos para la Reducción del Riesgo</a:t>
            </a:r>
            <a:endParaRPr lang="es-ES" sz="1600" b="1" dirty="0">
              <a:latin typeface="Arial Narrow" panose="020B0606020202030204" pitchFamily="34" charset="0"/>
              <a:ea typeface="Calibri"/>
              <a:cs typeface="Times New Roman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4887423" y="1227404"/>
            <a:ext cx="5580647" cy="402996"/>
          </a:xfrm>
          <a:prstGeom prst="roundRect">
            <a:avLst/>
          </a:prstGeom>
          <a:solidFill>
            <a:schemeClr val="accent1"/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ÁMBITOS DE GESTIÓN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887423" y="526630"/>
            <a:ext cx="5580647" cy="564235"/>
          </a:xfrm>
          <a:prstGeom prst="roundRect">
            <a:avLst/>
          </a:prstGeom>
          <a:solidFill>
            <a:schemeClr val="accent3"/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POLÍTICA NACIONAL DE GESTIÓN DEL RIESGO</a:t>
            </a:r>
            <a:endParaRPr lang="es-C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89659" y="382979"/>
            <a:ext cx="338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DE-N° 39322-MP-MINAE-MIVAH</a:t>
            </a:r>
          </a:p>
          <a:p>
            <a:r>
              <a:rPr lang="en-US" b="1" dirty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30-11-2015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6263020"/>
            <a:ext cx="12192000" cy="5949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2000" b="1" dirty="0" smtClean="0">
                <a:latin typeface="Arial Narrow" panose="020B0606020202030204" pitchFamily="34" charset="0"/>
              </a:rPr>
              <a:t>Costa Rica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</a:t>
            </a:r>
            <a:endParaRPr lang="es-CR" sz="20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27291" y="1228712"/>
            <a:ext cx="8903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Generación de resiliencia e inclusión 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</a:t>
            </a: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ocial</a:t>
            </a:r>
            <a:endParaRPr lang="es-CR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es-ES" sz="2800" b="1" u="sng" dirty="0" smtClean="0">
                <a:latin typeface="Arial Narrow" panose="020B0606020202030204" pitchFamily="34" charset="0"/>
              </a:rPr>
              <a:t>Se ha reducido el número de personas en condición previa de vulnerabilidad y exclusión social, afectadas por desastres.</a:t>
            </a:r>
            <a:endParaRPr lang="es-CR" sz="2800" b="1" u="sng" dirty="0" smtClean="0">
              <a:latin typeface="Arial Narrow" panose="020B0606020202030204" pitchFamily="34" charset="0"/>
            </a:endParaRP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73724" y="2986621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39" y="4072622"/>
            <a:ext cx="5540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Inclusión del riesgo a desastres en los programas sociales.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 algn="just" fontAlgn="ctr"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Asentamientos humanos en condiciones seguras.</a:t>
            </a:r>
          </a:p>
          <a:p>
            <a:pPr marL="457200" indent="-457200" algn="just" fontAlgn="ctr">
              <a:buAutoNum type="arabicPeriod"/>
            </a:pPr>
            <a:r>
              <a:rPr lang="es-ES_tradnl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Protección y compensación social.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 algn="just" fontAlgn="ctr">
              <a:buAutoNum type="arabicPeriod"/>
            </a:pPr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Recuperación ante desastre.</a:t>
            </a:r>
          </a:p>
          <a:p>
            <a:endParaRPr lang="es-CR" dirty="0"/>
          </a:p>
        </p:txBody>
      </p:sp>
      <p:sp>
        <p:nvSpPr>
          <p:cNvPr id="4" name="3 Flecha derecha"/>
          <p:cNvSpPr/>
          <p:nvPr/>
        </p:nvSpPr>
        <p:spPr>
          <a:xfrm>
            <a:off x="5808372" y="5365283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57755" y="961080"/>
            <a:ext cx="848020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Participación y desconcentración para la </a:t>
            </a:r>
          </a:p>
          <a:p>
            <a:pPr lvl="0" algn="ctr">
              <a:lnSpc>
                <a:spcPct val="115000"/>
              </a:lnSpc>
            </a:pP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</a:t>
            </a: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estión del riesgo</a:t>
            </a:r>
            <a:endParaRPr lang="es-CR" sz="4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b="1" dirty="0" smtClean="0">
              <a:latin typeface="Arial Narrow" panose="020B0606020202030204" pitchFamily="34" charset="0"/>
            </a:endParaRPr>
          </a:p>
          <a:p>
            <a:pPr algn="ctr" fontAlgn="ctr"/>
            <a:r>
              <a:rPr lang="es-CR" sz="2400" b="1" u="sng" dirty="0" smtClean="0">
                <a:latin typeface="Arial Narrow" panose="020B0606020202030204" pitchFamily="34" charset="0"/>
              </a:rPr>
              <a:t>Los actores sociales, en todos los ámbitos del territorio y los sectores de actividad nacional, consolidan prácticas y compromisos de gestión del riesgo.</a:t>
            </a:r>
          </a:p>
          <a:p>
            <a:r>
              <a:rPr lang="es-CR" sz="2400" b="1" u="sng" dirty="0" smtClean="0">
                <a:latin typeface="Arial Narrow" panose="020B0606020202030204" pitchFamily="34" charset="0"/>
              </a:rPr>
              <a:t> </a:t>
            </a:r>
            <a:endParaRPr lang="es-CR" sz="2400" b="1" u="sng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31631" y="2967218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40" y="3910220"/>
            <a:ext cx="5877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Fortalecimiento del Sistema Nacional de Gestión del Riesgo.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Fomento a gestión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l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ocal del riesgo.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Responsabilidad social y deberes compartidos.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Desarrollo de capacidades en los territorios.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Mejora continua de coordinación para la respuesta.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Rol de la cooperación</a:t>
            </a:r>
            <a:r>
              <a:rPr lang="es-ES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849188" y="453866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CR" sz="200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76466" y="987414"/>
            <a:ext cx="7611378" cy="1444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Educación, gestión del conocimiento</a:t>
            </a:r>
          </a:p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e innovación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sz="1200" b="1" dirty="0">
              <a:latin typeface="Arial Narrow" panose="020B0606020202030204" pitchFamily="34" charset="0"/>
            </a:endParaRPr>
          </a:p>
          <a:p>
            <a:pPr algn="ctr" fontAlgn="ctr"/>
            <a:r>
              <a:rPr lang="es-CR" sz="2000" dirty="0" smtClean="0">
                <a:latin typeface="Arial Narrow" panose="020B0606020202030204" pitchFamily="34" charset="0"/>
              </a:rPr>
              <a:t>Los ciudadanos y ciudadanas del país tienen un mejor conocimiento, conciencia y percepción de las causas del riesgo y una actitud resiliente en torno a los desastres.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3668" y="3096352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3698" y="4268219"/>
            <a:ext cx="6163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Fomento de la investigación.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Análisis del riesgo.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Acceso a la información.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Rol de la educación.</a:t>
            </a:r>
          </a:p>
        </p:txBody>
      </p:sp>
    </p:spTree>
    <p:extLst>
      <p:ext uri="{BB962C8B-B14F-4D97-AF65-F5344CB8AC3E}">
        <p14:creationId xmlns:p14="http://schemas.microsoft.com/office/powerpoint/2010/main" val="25733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4</a:t>
            </a:r>
            <a:endParaRPr lang="es-CR" sz="200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60795" y="987414"/>
            <a:ext cx="7614585" cy="1444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Sostenibilidad financiera e inversión </a:t>
            </a:r>
          </a:p>
          <a:p>
            <a:pPr lvl="0" algn="ctr">
              <a:lnSpc>
                <a:spcPct val="115000"/>
              </a:lnSpc>
            </a:pPr>
            <a:r>
              <a:rPr lang="es-CR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en infraestructura y servicios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sz="1200" b="1" dirty="0">
              <a:latin typeface="Arial Narrow" panose="020B0606020202030204" pitchFamily="34" charset="0"/>
            </a:endParaRPr>
          </a:p>
          <a:p>
            <a:pPr algn="ctr" fontAlgn="ctr"/>
            <a:r>
              <a:rPr lang="es-CR" sz="2800" b="1" u="sng" dirty="0" smtClean="0">
                <a:latin typeface="Arial Narrow" panose="020B0606020202030204" pitchFamily="34" charset="0"/>
              </a:rPr>
              <a:t>Se han reducido los daños y pérdidas en infraestructura y los servicios públicos del país</a:t>
            </a:r>
            <a:r>
              <a:rPr lang="es-CR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3157" y="2940148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40" y="3924905"/>
            <a:ext cx="5877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Presupuesto para la Gestión del Riesgo y la adaptación al Cambio Climático.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Protección de la inversión en infraestructura.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Inversión en poblaciones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ulnerables y patrimonio cultural.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Disponibilidad financiera.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Sostenibilidad financiera para atención de desastres.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6055439" y="4492282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3724" y="98729"/>
            <a:ext cx="829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CR" sz="20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76500" y="987414"/>
            <a:ext cx="8783174" cy="2152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Mecanismos e </a:t>
            </a: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Instrumentos </a:t>
            </a:r>
          </a:p>
          <a:p>
            <a:pPr algn="ctr">
              <a:lnSpc>
                <a:spcPct val="115000"/>
              </a:lnSpc>
            </a:pPr>
            <a:r>
              <a:rPr lang="es-MX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Normativos </a:t>
            </a: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la Reducción del Riesgo</a:t>
            </a:r>
            <a:endParaRPr lang="es-E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>
              <a:lnSpc>
                <a:spcPct val="115000"/>
              </a:lnSpc>
            </a:pPr>
            <a:endParaRPr lang="es-CR" sz="4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2940148"/>
            <a:ext cx="12192000" cy="391785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6" name="CuadroTexto 5"/>
          <p:cNvSpPr txBox="1"/>
          <p:nvPr/>
        </p:nvSpPr>
        <p:spPr>
          <a:xfrm>
            <a:off x="7033847" y="3761197"/>
            <a:ext cx="4684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s-ES" sz="3600" b="1" dirty="0" smtClean="0">
                <a:latin typeface="Arial Narrow" panose="020B0606020202030204" pitchFamily="34" charset="0"/>
              </a:rPr>
              <a:t>RESULTADO ESPERADO</a:t>
            </a:r>
          </a:p>
          <a:p>
            <a:pPr algn="ctr" fontAlgn="ctr"/>
            <a:endParaRPr lang="es-ES" sz="1200" b="1" dirty="0">
              <a:latin typeface="Arial Narrow" panose="020B0606020202030204" pitchFamily="34" charset="0"/>
            </a:endParaRPr>
          </a:p>
          <a:p>
            <a:pPr algn="ctr" fontAlgn="ctr"/>
            <a:r>
              <a:rPr lang="es-CR" sz="2800" b="1" u="sng" dirty="0" smtClean="0">
                <a:latin typeface="Arial Narrow" panose="020B0606020202030204" pitchFamily="34" charset="0"/>
              </a:rPr>
              <a:t>Se han reducido las pérdidas económicas directas e indirectas asociadas a la actividad productiva nacional. </a:t>
            </a:r>
          </a:p>
          <a:p>
            <a:r>
              <a:rPr lang="es-CR" sz="2000" dirty="0" smtClean="0">
                <a:latin typeface="Arial Narrow" panose="020B0606020202030204" pitchFamily="34" charset="0"/>
              </a:rPr>
              <a:t> </a:t>
            </a:r>
            <a:endParaRPr lang="es-CR" sz="2000" dirty="0"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33157" y="2940148"/>
            <a:ext cx="4893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LINEAMIENTOS</a:t>
            </a:r>
            <a:endParaRPr lang="es-CR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6240" y="3955811"/>
            <a:ext cx="5962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Inversión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reventiva, pública y privada.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Gestión del riesgo en la planificación del desarrollo.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Regulación del uso de la Tierra y el Mar.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Alianzas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úblico – privadas.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Uso de normativa vinculante.</a:t>
            </a:r>
          </a:p>
          <a:p>
            <a:pPr marL="457200" indent="-457200" algn="just" fontAlgn="ctr">
              <a:buAutoNum type="arabicPeriod"/>
            </a:pP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Enfoque de largo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lazo en la recuperación </a:t>
            </a:r>
            <a:r>
              <a:rPr lang="es-CR" sz="2200" b="1" dirty="0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es-CR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nte desastre.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5808372" y="4703821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oblada hacia arriba"/>
          <p:cNvSpPr/>
          <p:nvPr/>
        </p:nvSpPr>
        <p:spPr>
          <a:xfrm rot="10800000">
            <a:off x="4149680" y="840112"/>
            <a:ext cx="2120491" cy="731520"/>
          </a:xfrm>
          <a:prstGeom prst="bentUp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58" y="244029"/>
            <a:ext cx="2787989" cy="29101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1504953"/>
            <a:ext cx="4417454" cy="48540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84" y="3631716"/>
            <a:ext cx="6029505" cy="26543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11 Flecha abajo"/>
          <p:cNvSpPr/>
          <p:nvPr/>
        </p:nvSpPr>
        <p:spPr>
          <a:xfrm rot="16200000">
            <a:off x="5148344" y="3709415"/>
            <a:ext cx="484632" cy="130454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6" y="1"/>
            <a:ext cx="4316626" cy="43166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83550" y="811849"/>
            <a:ext cx="67084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5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Política </a:t>
            </a:r>
            <a:r>
              <a:rPr lang="es-CR" sz="5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Nacional de Gestión del Riesgo 2016-2030</a:t>
            </a:r>
            <a:endParaRPr lang="es-CR" sz="5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8000" b="1" dirty="0" smtClean="0">
                <a:latin typeface="Arial Narrow" panose="020B0606020202030204" pitchFamily="34" charset="0"/>
              </a:rPr>
              <a:t>Costa Rica</a:t>
            </a:r>
            <a:endParaRPr lang="es-CR" sz="8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o 5"/>
          <p:cNvSpPr/>
          <p:nvPr/>
        </p:nvSpPr>
        <p:spPr>
          <a:xfrm>
            <a:off x="1391478" y="1563900"/>
            <a:ext cx="2304256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200" b="1" dirty="0" smtClean="0"/>
              <a:t>Eje 1.</a:t>
            </a:r>
          </a:p>
          <a:p>
            <a:pPr algn="ctr"/>
            <a:r>
              <a:rPr lang="es-MX" sz="1200" b="1" dirty="0" smtClean="0"/>
              <a:t>Generación </a:t>
            </a:r>
            <a:r>
              <a:rPr lang="es-MX" sz="1200" b="1" dirty="0"/>
              <a:t>de </a:t>
            </a:r>
            <a:r>
              <a:rPr lang="es-MX" sz="1200" b="1" dirty="0" smtClean="0"/>
              <a:t>Resiliencia e Inclusión Social</a:t>
            </a:r>
          </a:p>
          <a:p>
            <a:pPr algn="ctr"/>
            <a:endParaRPr lang="es-MX" sz="1200" b="1" dirty="0"/>
          </a:p>
          <a:p>
            <a:pPr algn="ctr"/>
            <a:endParaRPr lang="es-MX" sz="1200" b="1" dirty="0" smtClean="0"/>
          </a:p>
          <a:p>
            <a:pPr algn="ctr"/>
            <a:endParaRPr lang="es-MX" sz="1200" b="1" dirty="0"/>
          </a:p>
        </p:txBody>
      </p:sp>
      <p:sp>
        <p:nvSpPr>
          <p:cNvPr id="7" name="Cubo 6"/>
          <p:cNvSpPr/>
          <p:nvPr/>
        </p:nvSpPr>
        <p:spPr>
          <a:xfrm>
            <a:off x="3093228" y="1563903"/>
            <a:ext cx="2330698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MX" sz="1200" b="1" dirty="0" smtClean="0"/>
              <a:t>Eje 2</a:t>
            </a:r>
            <a:r>
              <a:rPr lang="es-MX" sz="1200" b="1" dirty="0"/>
              <a:t>. </a:t>
            </a:r>
            <a:endParaRPr lang="es-MX" sz="1200" b="1" dirty="0" smtClean="0"/>
          </a:p>
          <a:p>
            <a:pPr lvl="0" algn="ctr">
              <a:lnSpc>
                <a:spcPct val="115000"/>
              </a:lnSpc>
            </a:pPr>
            <a:r>
              <a:rPr lang="es-MX" sz="1200" b="1" dirty="0" smtClean="0"/>
              <a:t>Participación </a:t>
            </a:r>
            <a:r>
              <a:rPr lang="es-MX" sz="1200" b="1" dirty="0"/>
              <a:t>y </a:t>
            </a:r>
            <a:r>
              <a:rPr lang="es-MX" sz="1200" b="1" dirty="0" smtClean="0"/>
              <a:t>Desconcentración </a:t>
            </a:r>
            <a:r>
              <a:rPr lang="es-MX" sz="1200" b="1" dirty="0"/>
              <a:t>para la Gestión del </a:t>
            </a:r>
            <a:r>
              <a:rPr lang="es-MX" sz="1200" b="1" dirty="0" smtClean="0"/>
              <a:t>Riesgo</a:t>
            </a:r>
          </a:p>
          <a:p>
            <a:pPr lvl="0" algn="ctr">
              <a:lnSpc>
                <a:spcPct val="115000"/>
              </a:lnSpc>
            </a:pPr>
            <a:endParaRPr lang="es-MX" sz="1200" b="1" dirty="0"/>
          </a:p>
        </p:txBody>
      </p:sp>
      <p:sp>
        <p:nvSpPr>
          <p:cNvPr id="8" name="Cubo 7"/>
          <p:cNvSpPr/>
          <p:nvPr/>
        </p:nvSpPr>
        <p:spPr>
          <a:xfrm>
            <a:off x="4847868" y="1563900"/>
            <a:ext cx="2259596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b="1" dirty="0" smtClean="0"/>
              <a:t>Eje 3.</a:t>
            </a:r>
          </a:p>
          <a:p>
            <a:pPr algn="ctr">
              <a:lnSpc>
                <a:spcPct val="115000"/>
              </a:lnSpc>
            </a:pPr>
            <a:r>
              <a:rPr lang="es-MX" sz="1200" b="1" dirty="0" smtClean="0"/>
              <a:t>Educación</a:t>
            </a:r>
            <a:r>
              <a:rPr lang="es-MX" sz="1200" b="1" dirty="0"/>
              <a:t>, </a:t>
            </a:r>
            <a:r>
              <a:rPr lang="es-MX" sz="1200" b="1" dirty="0" smtClean="0"/>
              <a:t>Gestión </a:t>
            </a:r>
            <a:r>
              <a:rPr lang="es-MX" sz="1200" b="1" dirty="0"/>
              <a:t>del </a:t>
            </a:r>
            <a:r>
              <a:rPr lang="es-MX" sz="1200" b="1" dirty="0" smtClean="0"/>
              <a:t>Conocimiento </a:t>
            </a:r>
            <a:r>
              <a:rPr lang="es-MX" sz="1200" b="1" dirty="0"/>
              <a:t>e </a:t>
            </a:r>
            <a:r>
              <a:rPr lang="es-MX" sz="1200" b="1" dirty="0" smtClean="0"/>
              <a:t>Innovación</a:t>
            </a:r>
          </a:p>
          <a:p>
            <a:pPr algn="ctr">
              <a:lnSpc>
                <a:spcPct val="115000"/>
              </a:lnSpc>
            </a:pPr>
            <a:endParaRPr lang="es-MX" sz="1200" b="1" dirty="0"/>
          </a:p>
          <a:p>
            <a:pPr algn="ctr">
              <a:lnSpc>
                <a:spcPct val="115000"/>
              </a:lnSpc>
            </a:pPr>
            <a:endParaRPr lang="es-MX" sz="1200" b="1" dirty="0" smtClean="0"/>
          </a:p>
        </p:txBody>
      </p:sp>
      <p:sp>
        <p:nvSpPr>
          <p:cNvPr id="11" name="Rectángulo redondeado 10"/>
          <p:cNvSpPr/>
          <p:nvPr/>
        </p:nvSpPr>
        <p:spPr>
          <a:xfrm>
            <a:off x="2257232" y="963751"/>
            <a:ext cx="7440863" cy="402996"/>
          </a:xfrm>
          <a:prstGeom prst="roundRect">
            <a:avLst/>
          </a:prstGeom>
          <a:solidFill>
            <a:srgbClr val="FF0000"/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r>
              <a:rPr lang="es-MX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EJE DE LA POLÍTICA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2279563" y="330554"/>
            <a:ext cx="7440863" cy="56423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bliqueTop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NACIONAL 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DEL RIESGO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53" y="5805264"/>
            <a:ext cx="950248" cy="950248"/>
          </a:xfrm>
          <a:prstGeom prst="rect">
            <a:avLst/>
          </a:prstGeom>
        </p:spPr>
      </p:pic>
      <p:sp>
        <p:nvSpPr>
          <p:cNvPr id="13" name="Cubo 8"/>
          <p:cNvSpPr/>
          <p:nvPr/>
        </p:nvSpPr>
        <p:spPr>
          <a:xfrm>
            <a:off x="6480045" y="1563903"/>
            <a:ext cx="2276957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b="1" dirty="0" smtClean="0"/>
              <a:t>Eje 4.</a:t>
            </a:r>
          </a:p>
          <a:p>
            <a:pPr algn="ctr">
              <a:lnSpc>
                <a:spcPct val="115000"/>
              </a:lnSpc>
            </a:pPr>
            <a:r>
              <a:rPr lang="es-MX" sz="1200" b="1" dirty="0" smtClean="0"/>
              <a:t>Inversión </a:t>
            </a:r>
            <a:r>
              <a:rPr lang="es-MX" sz="1200" b="1" dirty="0"/>
              <a:t>Financiera Sostenible </a:t>
            </a:r>
            <a:r>
              <a:rPr lang="es-MX" sz="1200" b="1" dirty="0" smtClean="0"/>
              <a:t>Infraestructura </a:t>
            </a:r>
            <a:r>
              <a:rPr lang="es-MX" sz="1200" b="1" dirty="0"/>
              <a:t>y </a:t>
            </a:r>
            <a:r>
              <a:rPr lang="es-MX" sz="1200" b="1" dirty="0" smtClean="0"/>
              <a:t>Servicios</a:t>
            </a:r>
          </a:p>
          <a:p>
            <a:pPr algn="ctr">
              <a:lnSpc>
                <a:spcPct val="115000"/>
              </a:lnSpc>
            </a:pPr>
            <a:endParaRPr lang="es-MX" sz="1200" b="1" dirty="0"/>
          </a:p>
        </p:txBody>
      </p:sp>
      <p:sp>
        <p:nvSpPr>
          <p:cNvPr id="17" name="Cubo 9"/>
          <p:cNvSpPr/>
          <p:nvPr/>
        </p:nvSpPr>
        <p:spPr>
          <a:xfrm>
            <a:off x="8208233" y="1563900"/>
            <a:ext cx="2325856" cy="4859105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MX" sz="1200" b="1" dirty="0" smtClean="0"/>
              <a:t>Eje 5.</a:t>
            </a:r>
          </a:p>
          <a:p>
            <a:pPr algn="ctr">
              <a:lnSpc>
                <a:spcPct val="115000"/>
              </a:lnSpc>
            </a:pPr>
            <a:r>
              <a:rPr lang="es-MX" sz="1200" b="1" dirty="0" smtClean="0"/>
              <a:t>Planificación</a:t>
            </a:r>
            <a:r>
              <a:rPr lang="es-MX" sz="1200" b="1" dirty="0"/>
              <a:t>, Mecanismos e Instrumentos Normativos para la Reducción del Riesgo</a:t>
            </a:r>
            <a:endParaRPr lang="es-ES" sz="1200" b="1" dirty="0">
              <a:ea typeface="Calibri"/>
              <a:cs typeface="Times New Roman"/>
            </a:endParaRPr>
          </a:p>
        </p:txBody>
      </p:sp>
      <p:sp>
        <p:nvSpPr>
          <p:cNvPr id="18" name="Cubo 2"/>
          <p:cNvSpPr/>
          <p:nvPr/>
        </p:nvSpPr>
        <p:spPr>
          <a:xfrm rot="5400000">
            <a:off x="5635870" y="-1191126"/>
            <a:ext cx="728249" cy="1036915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 DE REDUCCIÓN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bo 3"/>
          <p:cNvSpPr/>
          <p:nvPr/>
        </p:nvSpPr>
        <p:spPr>
          <a:xfrm rot="5400000">
            <a:off x="5617618" y="-243407"/>
            <a:ext cx="720080" cy="1036915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ÁMBTIO DE PREPARATIVOS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RESPUESTA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bo 4"/>
          <p:cNvSpPr/>
          <p:nvPr/>
        </p:nvSpPr>
        <p:spPr>
          <a:xfrm rot="5400000">
            <a:off x="5675954" y="656695"/>
            <a:ext cx="648072" cy="1036915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ÁMBITO DE RECUPERACIÓN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9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53" y="5805264"/>
            <a:ext cx="950248" cy="950248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Unidad de Desarrollo Estratégico del Sistema Nacional de Gestión del Riesgo</a:t>
            </a:r>
            <a:endParaRPr lang="en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74437"/>
              </p:ext>
            </p:extLst>
          </p:nvPr>
        </p:nvGraphicFramePr>
        <p:xfrm>
          <a:off x="8" y="539098"/>
          <a:ext cx="12191994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1402"/>
                <a:gridCol w="289779"/>
                <a:gridCol w="1278434"/>
                <a:gridCol w="2007140"/>
                <a:gridCol w="1414799"/>
                <a:gridCol w="1406277"/>
                <a:gridCol w="1227295"/>
                <a:gridCol w="1278434"/>
                <a:gridCol w="1278434"/>
              </a:tblGrid>
              <a:tr h="225606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R" sz="1600" b="1" u="none" strike="noStrike" dirty="0">
                          <a:effectLst/>
                        </a:rPr>
                        <a:t>PLAN NACIONAL DE GESTIÓN DEL RIESGO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R" sz="1600" b="1" u="none" strike="noStrike" dirty="0">
                          <a:effectLst/>
                        </a:rPr>
                        <a:t>2016-2020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R" sz="1600" b="1" u="none" strike="noStrike" dirty="0">
                          <a:effectLst/>
                        </a:rPr>
                        <a:t>I QUINQUENIO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R" sz="1600" b="1" u="none" strike="noStrike" dirty="0">
                          <a:effectLst/>
                        </a:rPr>
                        <a:t>AMBITO DE ACCIÓN: RECUPERACIÓN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LINEAMIENTO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Nº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ACCIÓN ESTRATÉGICA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META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FUENTE DE VERIFICACIÓN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RESPONSABLE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DESCRIPCIÓN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PERIODO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PRODUCTO ESPERADO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COORDINACIÓN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200" b="1" u="none" strike="noStrike" dirty="0">
                          <a:effectLst/>
                        </a:rPr>
                        <a:t>INVOLUCRADOS</a:t>
                      </a:r>
                      <a:endParaRPr lang="es-C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28060"/>
              </p:ext>
            </p:extLst>
          </p:nvPr>
        </p:nvGraphicFramePr>
        <p:xfrm>
          <a:off x="461030" y="2629248"/>
          <a:ext cx="11425271" cy="317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743"/>
                <a:gridCol w="2819223"/>
                <a:gridCol w="2819223"/>
                <a:gridCol w="2374082"/>
              </a:tblGrid>
              <a:tr h="384048">
                <a:tc gridSpan="4"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PNGR 2016-2020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AMBITO DE GESTION</a:t>
                      </a:r>
                      <a:endParaRPr lang="es-ES" sz="1600" b="1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LINEAMIENTOS</a:t>
                      </a:r>
                      <a:endParaRPr lang="es-ES" sz="1600" b="1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ACCIONES ESTRATEGICAS</a:t>
                      </a:r>
                      <a:endParaRPr lang="es-ES" sz="1600" b="1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PRODUCTOS</a:t>
                      </a:r>
                      <a:endParaRPr lang="es-ES" sz="1600" b="1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s-ES" sz="1900" i="1" dirty="0" smtClean="0"/>
                        <a:t>REDUCCION DEL RIESGO</a:t>
                      </a:r>
                      <a:endParaRPr lang="es-ES" sz="1900" i="1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25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54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136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s-ES" sz="1900" i="1" dirty="0" smtClean="0"/>
                        <a:t>PREPARATIVOS Y RESPUESTA</a:t>
                      </a:r>
                      <a:endParaRPr lang="es-ES" sz="1900" i="1" dirty="0"/>
                    </a:p>
                  </a:txBody>
                  <a:tcPr marL="121921" marR="1219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25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66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s-ES" sz="1900" i="1" dirty="0" smtClean="0"/>
                        <a:t>RECUPERACION</a:t>
                      </a:r>
                      <a:endParaRPr lang="es-ES" sz="1900" i="1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19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36</a:t>
                      </a:r>
                      <a:endParaRPr lang="es-ES" sz="1900" dirty="0"/>
                    </a:p>
                  </a:txBody>
                  <a:tcPr marL="121921" marR="12192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b="1" u="sng" dirty="0" smtClean="0"/>
                        <a:t>TOTAL</a:t>
                      </a:r>
                      <a:endParaRPr lang="es-ES" sz="2800" b="1" u="sng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u="sng" dirty="0" smtClean="0"/>
                        <a:t>98</a:t>
                      </a:r>
                      <a:endParaRPr lang="es-ES" sz="2800" b="1" u="sng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u="sng" dirty="0" smtClean="0"/>
                        <a:t>238</a:t>
                      </a:r>
                      <a:endParaRPr lang="es-ES" sz="2800" b="1" u="sng" dirty="0"/>
                    </a:p>
                  </a:txBody>
                  <a:tcPr marL="121921" marR="12192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29" y="2393874"/>
            <a:ext cx="3869146" cy="3869146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2313137" y="207694"/>
            <a:ext cx="7591260" cy="576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MODELO DE GESTIÓN DE LA POLÍTICA NACIONAL DE GESTIÓN DEL RIESGO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96068" y="1392659"/>
            <a:ext cx="2604092" cy="72008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SISTEMA NACIONAL DE GESTIÓN DEL RIESGO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307531" y="1382405"/>
            <a:ext cx="2596866" cy="7405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PLAN NACIONAL DE GESTIÓN DEL RIESGO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313137" y="4096511"/>
            <a:ext cx="2005106" cy="6693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REDUCCIÓN DEL RIESGO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151869" y="4096512"/>
            <a:ext cx="1872208" cy="66938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PREPARATIVOS Y RESPUESTA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811740" y="4096510"/>
            <a:ext cx="1997967" cy="6693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RECUPERACIÓN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551114" y="2411438"/>
            <a:ext cx="2110114" cy="4723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Ámbitos de Gestión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313138" y="908721"/>
            <a:ext cx="7591259" cy="28525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Junta Directiva, CNE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7811738" y="3490319"/>
            <a:ext cx="1997967" cy="45079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Comité de Seguimiento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804413" y="2636913"/>
            <a:ext cx="567119" cy="53766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CNE</a:t>
            </a:r>
          </a:p>
        </p:txBody>
      </p:sp>
      <p:cxnSp>
        <p:nvCxnSpPr>
          <p:cNvPr id="17" name="16 Conector recto"/>
          <p:cNvCxnSpPr>
            <a:stCxn id="5" idx="2"/>
            <a:endCxn id="68" idx="0"/>
          </p:cNvCxnSpPr>
          <p:nvPr/>
        </p:nvCxnSpPr>
        <p:spPr>
          <a:xfrm>
            <a:off x="3598115" y="2112740"/>
            <a:ext cx="2669" cy="308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stCxn id="6" idx="2"/>
            <a:endCxn id="11" idx="0"/>
          </p:cNvCxnSpPr>
          <p:nvPr/>
        </p:nvCxnSpPr>
        <p:spPr>
          <a:xfrm>
            <a:off x="8605965" y="2122991"/>
            <a:ext cx="207" cy="2884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>
            <a:endCxn id="11" idx="2"/>
          </p:cNvCxnSpPr>
          <p:nvPr/>
        </p:nvCxnSpPr>
        <p:spPr>
          <a:xfrm flipV="1">
            <a:off x="8605965" y="2883812"/>
            <a:ext cx="207" cy="4011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>
            <a:stCxn id="68" idx="2"/>
          </p:cNvCxnSpPr>
          <p:nvPr/>
        </p:nvCxnSpPr>
        <p:spPr>
          <a:xfrm>
            <a:off x="3600783" y="2893264"/>
            <a:ext cx="0" cy="3917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3600783" y="3284984"/>
            <a:ext cx="50053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 redondeado"/>
          <p:cNvSpPr/>
          <p:nvPr/>
        </p:nvSpPr>
        <p:spPr>
          <a:xfrm>
            <a:off x="2313137" y="3491635"/>
            <a:ext cx="2005106" cy="449475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Comité de Seguimiento</a:t>
            </a:r>
          </a:p>
        </p:txBody>
      </p:sp>
      <p:cxnSp>
        <p:nvCxnSpPr>
          <p:cNvPr id="43" name="42 Conector recto"/>
          <p:cNvCxnSpPr>
            <a:stCxn id="28" idx="2"/>
            <a:endCxn id="7" idx="0"/>
          </p:cNvCxnSpPr>
          <p:nvPr/>
        </p:nvCxnSpPr>
        <p:spPr>
          <a:xfrm>
            <a:off x="3315690" y="3941109"/>
            <a:ext cx="0" cy="155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>
            <a:stCxn id="13" idx="2"/>
            <a:endCxn id="9" idx="0"/>
          </p:cNvCxnSpPr>
          <p:nvPr/>
        </p:nvCxnSpPr>
        <p:spPr>
          <a:xfrm>
            <a:off x="8810721" y="3941110"/>
            <a:ext cx="2" cy="15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stCxn id="28" idx="3"/>
          </p:cNvCxnSpPr>
          <p:nvPr/>
        </p:nvCxnSpPr>
        <p:spPr>
          <a:xfrm>
            <a:off x="4318244" y="3716372"/>
            <a:ext cx="1106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endCxn id="8" idx="0"/>
          </p:cNvCxnSpPr>
          <p:nvPr/>
        </p:nvCxnSpPr>
        <p:spPr>
          <a:xfrm>
            <a:off x="6087973" y="3941111"/>
            <a:ext cx="0" cy="1554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>
            <a:stCxn id="14" idx="2"/>
          </p:cNvCxnSpPr>
          <p:nvPr/>
        </p:nvCxnSpPr>
        <p:spPr>
          <a:xfrm>
            <a:off x="6087973" y="3174576"/>
            <a:ext cx="1" cy="3170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stCxn id="8" idx="2"/>
            <a:endCxn id="81" idx="0"/>
          </p:cNvCxnSpPr>
          <p:nvPr/>
        </p:nvCxnSpPr>
        <p:spPr>
          <a:xfrm flipH="1">
            <a:off x="6083599" y="4765898"/>
            <a:ext cx="4375" cy="24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Rectángulo redondeado"/>
          <p:cNvSpPr/>
          <p:nvPr/>
        </p:nvSpPr>
        <p:spPr>
          <a:xfrm>
            <a:off x="2326780" y="5013176"/>
            <a:ext cx="7513637" cy="172819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 Narrow" panose="020B0606020202030204" pitchFamily="34" charset="0"/>
              </a:rPr>
              <a:t>Instancias de Coordinación Asesoras y Operativas:</a:t>
            </a:r>
          </a:p>
          <a:p>
            <a:pPr algn="ctr"/>
            <a:endParaRPr lang="en-US" sz="16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Comités Regionales, Municipales y Comunales de </a:t>
            </a:r>
            <a:r>
              <a:rPr lang="en-US" sz="1600" dirty="0" err="1" smtClean="0">
                <a:latin typeface="Arial Narrow" panose="020B0606020202030204" pitchFamily="34" charset="0"/>
              </a:rPr>
              <a:t>Emergencia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Comités Sectoriales e Institucionales  de Gestión del </a:t>
            </a:r>
            <a:r>
              <a:rPr lang="en-US" sz="1600" dirty="0" err="1" smtClean="0">
                <a:latin typeface="Arial Narrow" panose="020B0606020202030204" pitchFamily="34" charset="0"/>
              </a:rPr>
              <a:t>Riesgo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Comités </a:t>
            </a:r>
            <a:r>
              <a:rPr lang="en-US" sz="1600" dirty="0" err="1">
                <a:latin typeface="Arial Narrow" panose="020B0606020202030204" pitchFamily="34" charset="0"/>
              </a:rPr>
              <a:t>Asesores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 smtClean="0">
                <a:latin typeface="Arial Narrow" panose="020B0606020202030204" pitchFamily="34" charset="0"/>
              </a:rPr>
              <a:t>Técnicos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Redes Temáticas y </a:t>
            </a:r>
            <a:r>
              <a:rPr lang="en-US" sz="1600" dirty="0" err="1" smtClean="0">
                <a:latin typeface="Arial Narrow" panose="020B0606020202030204" pitchFamily="34" charset="0"/>
              </a:rPr>
              <a:t>Territoriales</a:t>
            </a:r>
            <a:r>
              <a:rPr lang="en-US" sz="1600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 Narrow" panose="020B0606020202030204" pitchFamily="34" charset="0"/>
              </a:rPr>
              <a:t>Otras.</a:t>
            </a:r>
          </a:p>
        </p:txBody>
      </p:sp>
      <p:cxnSp>
        <p:nvCxnSpPr>
          <p:cNvPr id="137" name="136 Conector recto"/>
          <p:cNvCxnSpPr>
            <a:stCxn id="12" idx="2"/>
            <a:endCxn id="14" idx="0"/>
          </p:cNvCxnSpPr>
          <p:nvPr/>
        </p:nvCxnSpPr>
        <p:spPr>
          <a:xfrm flipH="1">
            <a:off x="6087973" y="1193976"/>
            <a:ext cx="20795" cy="14429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7 Rectángulo redondeado"/>
          <p:cNvSpPr/>
          <p:nvPr/>
        </p:nvSpPr>
        <p:spPr>
          <a:xfrm>
            <a:off x="5015880" y="1932714"/>
            <a:ext cx="2160240" cy="560183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Foro Nacional Sobre el Riesgo</a:t>
            </a:r>
          </a:p>
        </p:txBody>
      </p:sp>
      <p:cxnSp>
        <p:nvCxnSpPr>
          <p:cNvPr id="165" name="164 Conector recto"/>
          <p:cNvCxnSpPr>
            <a:endCxn id="13" idx="1"/>
          </p:cNvCxnSpPr>
          <p:nvPr/>
        </p:nvCxnSpPr>
        <p:spPr>
          <a:xfrm flipV="1">
            <a:off x="6750703" y="3715714"/>
            <a:ext cx="1061034" cy="6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endCxn id="6" idx="0"/>
          </p:cNvCxnSpPr>
          <p:nvPr/>
        </p:nvCxnSpPr>
        <p:spPr>
          <a:xfrm flipH="1">
            <a:off x="8605965" y="1193976"/>
            <a:ext cx="207" cy="188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endCxn id="5" idx="0"/>
          </p:cNvCxnSpPr>
          <p:nvPr/>
        </p:nvCxnSpPr>
        <p:spPr>
          <a:xfrm>
            <a:off x="3598114" y="1196752"/>
            <a:ext cx="0" cy="1959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>
            <a:off x="2545726" y="2420889"/>
            <a:ext cx="2110114" cy="4723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Subsistemas</a:t>
            </a:r>
          </a:p>
        </p:txBody>
      </p:sp>
      <p:sp>
        <p:nvSpPr>
          <p:cNvPr id="75" name="74 Rectángulo redondeado"/>
          <p:cNvSpPr/>
          <p:nvPr/>
        </p:nvSpPr>
        <p:spPr>
          <a:xfrm>
            <a:off x="5087889" y="3482266"/>
            <a:ext cx="1997967" cy="45079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 Narrow" panose="020B0606020202030204" pitchFamily="34" charset="0"/>
              </a:rPr>
              <a:t>Centro de Operaciones de Emergencia</a:t>
            </a:r>
          </a:p>
        </p:txBody>
      </p:sp>
      <p:cxnSp>
        <p:nvCxnSpPr>
          <p:cNvPr id="35" name="34 Conector recto"/>
          <p:cNvCxnSpPr>
            <a:stCxn id="7" idx="2"/>
          </p:cNvCxnSpPr>
          <p:nvPr/>
        </p:nvCxnSpPr>
        <p:spPr>
          <a:xfrm>
            <a:off x="3315690" y="4765900"/>
            <a:ext cx="0" cy="247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>
            <a:stCxn id="9" idx="2"/>
          </p:cNvCxnSpPr>
          <p:nvPr/>
        </p:nvCxnSpPr>
        <p:spPr>
          <a:xfrm>
            <a:off x="8810723" y="4765898"/>
            <a:ext cx="0" cy="24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494121" y="6442303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schemeClr val="bg1"/>
                </a:solidFill>
              </a:rPr>
              <a:t>Fuente: </a:t>
            </a:r>
            <a:r>
              <a:rPr lang="es-CR" sz="1200" i="1" dirty="0">
                <a:solidFill>
                  <a:schemeClr val="bg1"/>
                </a:solidFill>
              </a:rPr>
              <a:t>A. Mata, C. Picado, 2015</a:t>
            </a:r>
            <a:endParaRPr lang="es-CR" sz="1200" dirty="0">
              <a:solidFill>
                <a:schemeClr val="bg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1354600" y="0"/>
            <a:ext cx="812480" cy="682480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Unidad de Desarrollo Estratégico del Sistema Nacional de Gestión del Riesgo</a:t>
            </a:r>
            <a:endParaRPr lang="en-U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91010"/>
              </p:ext>
            </p:extLst>
          </p:nvPr>
        </p:nvGraphicFramePr>
        <p:xfrm>
          <a:off x="598217" y="740489"/>
          <a:ext cx="10945219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6716"/>
                <a:gridCol w="887761"/>
                <a:gridCol w="886716"/>
                <a:gridCol w="739625"/>
                <a:gridCol w="886716"/>
                <a:gridCol w="887761"/>
                <a:gridCol w="887761"/>
                <a:gridCol w="887761"/>
                <a:gridCol w="887761"/>
                <a:gridCol w="1035895"/>
                <a:gridCol w="1035895"/>
                <a:gridCol w="1034851"/>
              </a:tblGrid>
              <a:tr h="2596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AÑO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PERIODO DEL PNGR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PERIODO DE ADMINIS-TRACIÓN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PLAZO TRANSCU-RRIDO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effectLst/>
                        </a:rPr>
                        <a:t>PUNTOS DE CONTROL</a:t>
                      </a:r>
                      <a:endParaRPr lang="es-C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Elaboración del PNGR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Líneas Base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Sistema de Indicadores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Encuesta de Satisfacción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Informes de Seguimiento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Foro Nacional Sobre Riesgo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Informe Final de Gestión de Administración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800" b="1" dirty="0">
                          <a:solidFill>
                            <a:schemeClr val="bg1"/>
                          </a:solidFill>
                          <a:effectLst/>
                        </a:rPr>
                        <a:t>Evaluación de Medio Periodo y Final </a:t>
                      </a:r>
                      <a:endParaRPr lang="es-CR" sz="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8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2015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2010-2015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2014-2018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--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2016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chemeClr val="bg1"/>
                          </a:solidFill>
                          <a:effectLst/>
                        </a:rPr>
                        <a:t>2016-2020</a:t>
                      </a:r>
                      <a:endParaRPr lang="es-CR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2017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2018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72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2019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2018-2022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4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2021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2021-2025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6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2022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2023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2022-2026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8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2024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2025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10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2026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solidFill>
                            <a:schemeClr val="bg1"/>
                          </a:solidFill>
                          <a:effectLst/>
                        </a:rPr>
                        <a:t>2026-2030</a:t>
                      </a:r>
                      <a:endParaRPr lang="es-CR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2027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2026-2030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12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2028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99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2029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14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 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X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X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>
                          <a:effectLst/>
                        </a:rPr>
                        <a:t> 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</a:tr>
              <a:tr h="31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2030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es-CR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134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</a:rPr>
                        <a:t>…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</a:rPr>
                        <a:t>EVALUACIÓN DE IMPACTO</a:t>
                      </a:r>
                      <a:endParaRPr lang="es-CR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67" marR="5926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563504" y="155340"/>
            <a:ext cx="7584843" cy="50405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/>
              <a:t>POLÍTICA NACIONAL DE GESTIÓN DEL RIESGO</a:t>
            </a:r>
            <a:endParaRPr lang="es-CR" sz="1600" dirty="0"/>
          </a:p>
          <a:p>
            <a:pPr algn="ctr"/>
            <a:r>
              <a:rPr lang="es-CR" sz="1600" b="1" dirty="0"/>
              <a:t>ITINERARIO DE </a:t>
            </a:r>
            <a:r>
              <a:rPr lang="es-CR" sz="1600" b="1" dirty="0" smtClean="0"/>
              <a:t>CONTROL</a:t>
            </a:r>
            <a:endParaRPr lang="en-U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168342" y="6522035"/>
            <a:ext cx="18950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000" b="1" dirty="0"/>
              <a:t>Fuente:</a:t>
            </a:r>
            <a:r>
              <a:rPr lang="es-CR" sz="1000" dirty="0"/>
              <a:t> </a:t>
            </a:r>
            <a:r>
              <a:rPr lang="es-CR" sz="1000" i="1" dirty="0"/>
              <a:t>A. Mata, C. </a:t>
            </a:r>
            <a:r>
              <a:rPr lang="es-CR" sz="1000" i="1" dirty="0" smtClean="0"/>
              <a:t>Picado, 2015</a:t>
            </a:r>
            <a:endParaRPr lang="es-CR" sz="1000" dirty="0"/>
          </a:p>
        </p:txBody>
      </p:sp>
    </p:spTree>
    <p:extLst>
      <p:ext uri="{BB962C8B-B14F-4D97-AF65-F5344CB8AC3E}">
        <p14:creationId xmlns:p14="http://schemas.microsoft.com/office/powerpoint/2010/main" val="18968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61978254"/>
              </p:ext>
            </p:extLst>
          </p:nvPr>
        </p:nvGraphicFramePr>
        <p:xfrm>
          <a:off x="1728055" y="2337298"/>
          <a:ext cx="3960439" cy="3900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4511824" y="867434"/>
            <a:ext cx="3318261" cy="10616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R" sz="2400" dirty="0"/>
              <a:t>Plataforma de Información SNGR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886544" y="2359185"/>
            <a:ext cx="1723443" cy="6917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s-ES_tradnl" sz="1200" b="1" dirty="0"/>
              <a:t>Componente </a:t>
            </a:r>
          </a:p>
          <a:p>
            <a:pPr algn="ctr"/>
            <a:r>
              <a:rPr lang="es-ES_tradnl" sz="1200" b="1" i="1" dirty="0"/>
              <a:t>Sistema de Monitoreo y Seguimiento SNGR</a:t>
            </a:r>
            <a:endParaRPr lang="es-CR" sz="1200" i="1" dirty="0"/>
          </a:p>
        </p:txBody>
      </p:sp>
      <p:sp>
        <p:nvSpPr>
          <p:cNvPr id="18" name="17 Rectángulo"/>
          <p:cNvSpPr/>
          <p:nvPr/>
        </p:nvSpPr>
        <p:spPr>
          <a:xfrm>
            <a:off x="5838804" y="3758133"/>
            <a:ext cx="1689138" cy="6382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s-ES_tradnl" sz="1200" b="1" dirty="0"/>
              <a:t>Componente  </a:t>
            </a:r>
          </a:p>
          <a:p>
            <a:pPr algn="ctr"/>
            <a:r>
              <a:rPr lang="es-ES_tradnl" sz="1200" b="1" dirty="0"/>
              <a:t>Sistema de Información Territorial 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5883348" y="5222618"/>
            <a:ext cx="1684830" cy="5685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algn="ctr"/>
            <a:r>
              <a:rPr lang="es-ES_tradnl" sz="1200" b="1" dirty="0"/>
              <a:t>Componente </a:t>
            </a:r>
          </a:p>
          <a:p>
            <a:pPr algn="ctr"/>
            <a:r>
              <a:rPr lang="es-CR" sz="1200" b="1" i="1" dirty="0"/>
              <a:t>Sistema de Vigilancia y </a:t>
            </a:r>
            <a:r>
              <a:rPr lang="es-CR" sz="1200" b="1" i="1" dirty="0" err="1"/>
              <a:t>Alertamiento</a:t>
            </a:r>
            <a:r>
              <a:rPr lang="es-CR" sz="1200" b="1" i="1" dirty="0"/>
              <a:t> </a:t>
            </a:r>
            <a:endParaRPr lang="es-CR" sz="1200" i="1" dirty="0"/>
          </a:p>
        </p:txBody>
      </p:sp>
      <p:cxnSp>
        <p:nvCxnSpPr>
          <p:cNvPr id="30" name="29 Conector recto"/>
          <p:cNvCxnSpPr>
            <a:stCxn id="11" idx="3"/>
          </p:cNvCxnSpPr>
          <p:nvPr/>
        </p:nvCxnSpPr>
        <p:spPr>
          <a:xfrm>
            <a:off x="7609987" y="2705078"/>
            <a:ext cx="229399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7830085" y="2705078"/>
            <a:ext cx="0" cy="28018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Rectángulo redondeado"/>
          <p:cNvSpPr/>
          <p:nvPr/>
        </p:nvSpPr>
        <p:spPr>
          <a:xfrm>
            <a:off x="2071905" y="952831"/>
            <a:ext cx="1858474" cy="61735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200" b="1" dirty="0">
                <a:solidFill>
                  <a:schemeClr val="bg1"/>
                </a:solidFill>
              </a:rPr>
              <a:t>Comisión de Tecnologías de Información</a:t>
            </a:r>
          </a:p>
        </p:txBody>
      </p:sp>
      <p:cxnSp>
        <p:nvCxnSpPr>
          <p:cNvPr id="110" name="109 Conector recto de flecha"/>
          <p:cNvCxnSpPr>
            <a:stCxn id="70" idx="3"/>
          </p:cNvCxnSpPr>
          <p:nvPr/>
        </p:nvCxnSpPr>
        <p:spPr>
          <a:xfrm flipV="1">
            <a:off x="3930379" y="1261506"/>
            <a:ext cx="581444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2068505" y="100012"/>
            <a:ext cx="633670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Modelo Organizacional</a:t>
            </a:r>
          </a:p>
        </p:txBody>
      </p:sp>
      <p:cxnSp>
        <p:nvCxnSpPr>
          <p:cNvPr id="69" name="9 Conector recto de flecha"/>
          <p:cNvCxnSpPr/>
          <p:nvPr/>
        </p:nvCxnSpPr>
        <p:spPr>
          <a:xfrm>
            <a:off x="6683373" y="3531722"/>
            <a:ext cx="0" cy="2188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9 Conector recto de flecha"/>
          <p:cNvCxnSpPr>
            <a:endCxn id="11" idx="1"/>
          </p:cNvCxnSpPr>
          <p:nvPr/>
        </p:nvCxnSpPr>
        <p:spPr>
          <a:xfrm flipV="1">
            <a:off x="5241079" y="2705078"/>
            <a:ext cx="645465" cy="77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29 Conector recto"/>
          <p:cNvCxnSpPr>
            <a:stCxn id="18" idx="3"/>
          </p:cNvCxnSpPr>
          <p:nvPr/>
        </p:nvCxnSpPr>
        <p:spPr>
          <a:xfrm>
            <a:off x="7527943" y="4077279"/>
            <a:ext cx="30214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29 Conector recto"/>
          <p:cNvCxnSpPr/>
          <p:nvPr/>
        </p:nvCxnSpPr>
        <p:spPr>
          <a:xfrm flipV="1">
            <a:off x="7608169" y="5517233"/>
            <a:ext cx="261907" cy="1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82 Conector recto de flecha"/>
          <p:cNvCxnSpPr/>
          <p:nvPr/>
        </p:nvCxnSpPr>
        <p:spPr>
          <a:xfrm flipH="1">
            <a:off x="5236858" y="4361968"/>
            <a:ext cx="35192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5" name="82 Conector recto de flecha"/>
          <p:cNvCxnSpPr/>
          <p:nvPr/>
        </p:nvCxnSpPr>
        <p:spPr>
          <a:xfrm flipH="1">
            <a:off x="5213104" y="5853720"/>
            <a:ext cx="388366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4" name="78 Conector recto"/>
          <p:cNvCxnSpPr/>
          <p:nvPr/>
        </p:nvCxnSpPr>
        <p:spPr>
          <a:xfrm flipH="1" flipV="1">
            <a:off x="5588781" y="2535992"/>
            <a:ext cx="19307" cy="3255196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6" name="82 Conector recto de flecha"/>
          <p:cNvCxnSpPr/>
          <p:nvPr/>
        </p:nvCxnSpPr>
        <p:spPr>
          <a:xfrm flipH="1">
            <a:off x="5225361" y="5160639"/>
            <a:ext cx="356805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29 Conector recto"/>
          <p:cNvCxnSpPr/>
          <p:nvPr/>
        </p:nvCxnSpPr>
        <p:spPr>
          <a:xfrm>
            <a:off x="5225361" y="3539276"/>
            <a:ext cx="14580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29 Conector recto"/>
          <p:cNvCxnSpPr/>
          <p:nvPr/>
        </p:nvCxnSpPr>
        <p:spPr>
          <a:xfrm>
            <a:off x="5213105" y="6021288"/>
            <a:ext cx="137964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9 Conector recto de flecha"/>
          <p:cNvCxnSpPr/>
          <p:nvPr/>
        </p:nvCxnSpPr>
        <p:spPr>
          <a:xfrm flipV="1">
            <a:off x="6592749" y="5801872"/>
            <a:ext cx="0" cy="2194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8256240" y="3641149"/>
            <a:ext cx="2232248" cy="2970044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R" sz="1100" b="1" dirty="0"/>
              <a:t>Relaciones:</a:t>
            </a:r>
          </a:p>
          <a:p>
            <a:r>
              <a:rPr lang="es-CR" sz="1100" b="1" dirty="0"/>
              <a:t>Línea azul: </a:t>
            </a:r>
            <a:r>
              <a:rPr lang="es-CR" sz="1100" dirty="0"/>
              <a:t>jerarquía entre DGR y Unidades</a:t>
            </a:r>
          </a:p>
          <a:p>
            <a:r>
              <a:rPr lang="es-CR" sz="1100" b="1" dirty="0"/>
              <a:t>Línea verde con guiones: </a:t>
            </a:r>
            <a:r>
              <a:rPr lang="es-CR" sz="1100" dirty="0"/>
              <a:t>retroalimentación de los resultados del Componente hacia las unidades</a:t>
            </a:r>
          </a:p>
          <a:p>
            <a:r>
              <a:rPr lang="es-CR" sz="1100" b="1" dirty="0"/>
              <a:t>Línea amarilla: </a:t>
            </a:r>
            <a:r>
              <a:rPr lang="es-CR" sz="1100" dirty="0"/>
              <a:t>relaciona a la DGR como responsable de la Plataforma de Información </a:t>
            </a:r>
            <a:r>
              <a:rPr lang="es-CR" sz="1100"/>
              <a:t>de GRD   </a:t>
            </a:r>
            <a:r>
              <a:rPr lang="es-CR" sz="1100" dirty="0"/>
              <a:t>y a la Unidad responsable de desarrollar el respectivo componente.</a:t>
            </a:r>
          </a:p>
          <a:p>
            <a:r>
              <a:rPr lang="es-CR" sz="1100" b="1" dirty="0"/>
              <a:t>Línea morada punteada: </a:t>
            </a:r>
            <a:r>
              <a:rPr lang="es-CR" sz="1100" dirty="0"/>
              <a:t>instancia de seguimiento al cumplimiento del Plan Estratégico de TI.</a:t>
            </a:r>
          </a:p>
          <a:p>
            <a:r>
              <a:rPr lang="es-CR" sz="1100" b="1" dirty="0"/>
              <a:t>Línea roja punteada</a:t>
            </a:r>
            <a:r>
              <a:rPr lang="es-CR" sz="1100" dirty="0"/>
              <a:t>: </a:t>
            </a:r>
            <a:r>
              <a:rPr lang="es-ES_tradnl" sz="1100" dirty="0"/>
              <a:t>Información científico técnica producida por los </a:t>
            </a:r>
            <a:r>
              <a:rPr lang="es-ES_tradnl" sz="1100" dirty="0" err="1"/>
              <a:t>CATs</a:t>
            </a:r>
            <a:r>
              <a:rPr lang="es-ES_tradnl" sz="1100" dirty="0"/>
              <a:t> alimentando los componentes</a:t>
            </a:r>
            <a:endParaRPr lang="es-CR" sz="1100" dirty="0"/>
          </a:p>
        </p:txBody>
      </p:sp>
      <p:cxnSp>
        <p:nvCxnSpPr>
          <p:cNvPr id="50" name="78 Conector recto"/>
          <p:cNvCxnSpPr/>
          <p:nvPr/>
        </p:nvCxnSpPr>
        <p:spPr>
          <a:xfrm>
            <a:off x="8328248" y="4353032"/>
            <a:ext cx="1440160" cy="8936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8328248" y="4005064"/>
            <a:ext cx="5760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29 Conector recto"/>
          <p:cNvCxnSpPr/>
          <p:nvPr/>
        </p:nvCxnSpPr>
        <p:spPr>
          <a:xfrm>
            <a:off x="8328249" y="4869160"/>
            <a:ext cx="86904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8405209" y="5700464"/>
            <a:ext cx="1329672" cy="0"/>
          </a:xfrm>
          <a:prstGeom prst="line">
            <a:avLst/>
          </a:prstGeom>
          <a:ln w="28575">
            <a:solidFill>
              <a:srgbClr val="6600FF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8256240" y="3645024"/>
            <a:ext cx="2232248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8" name="69 Rectángulo redondeado"/>
          <p:cNvSpPr/>
          <p:nvPr/>
        </p:nvSpPr>
        <p:spPr>
          <a:xfrm>
            <a:off x="8544273" y="2564904"/>
            <a:ext cx="1728193" cy="728610"/>
          </a:xfrm>
          <a:prstGeom prst="round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R" sz="1400" dirty="0"/>
              <a:t>Comités Asesores Técnicos</a:t>
            </a:r>
          </a:p>
        </p:txBody>
      </p:sp>
      <p:cxnSp>
        <p:nvCxnSpPr>
          <p:cNvPr id="35" name="31 Conector recto"/>
          <p:cNvCxnSpPr/>
          <p:nvPr/>
        </p:nvCxnSpPr>
        <p:spPr>
          <a:xfrm flipH="1">
            <a:off x="6170956" y="2096612"/>
            <a:ext cx="573117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1 Conector recto"/>
          <p:cNvCxnSpPr>
            <a:endCxn id="8" idx="2"/>
          </p:cNvCxnSpPr>
          <p:nvPr/>
        </p:nvCxnSpPr>
        <p:spPr>
          <a:xfrm flipV="1">
            <a:off x="6170954" y="1929044"/>
            <a:ext cx="0" cy="16756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1 Conector recto"/>
          <p:cNvCxnSpPr/>
          <p:nvPr/>
        </p:nvCxnSpPr>
        <p:spPr>
          <a:xfrm flipV="1">
            <a:off x="6744072" y="2096612"/>
            <a:ext cx="0" cy="27035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31 Conector recto"/>
          <p:cNvCxnSpPr/>
          <p:nvPr/>
        </p:nvCxnSpPr>
        <p:spPr>
          <a:xfrm>
            <a:off x="2495600" y="1772816"/>
            <a:ext cx="0" cy="8780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2495601" y="1772816"/>
            <a:ext cx="201622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109 Conector recto de flecha"/>
          <p:cNvCxnSpPr/>
          <p:nvPr/>
        </p:nvCxnSpPr>
        <p:spPr>
          <a:xfrm flipH="1">
            <a:off x="7527942" y="3933056"/>
            <a:ext cx="502238" cy="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109 Conector recto de flecha"/>
          <p:cNvCxnSpPr/>
          <p:nvPr/>
        </p:nvCxnSpPr>
        <p:spPr>
          <a:xfrm flipH="1">
            <a:off x="7588266" y="5661248"/>
            <a:ext cx="502238" cy="0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>
            <a:stCxn id="48" idx="2"/>
          </p:cNvCxnSpPr>
          <p:nvPr/>
        </p:nvCxnSpPr>
        <p:spPr>
          <a:xfrm>
            <a:off x="9408369" y="3293514"/>
            <a:ext cx="0" cy="245762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 flipV="1">
            <a:off x="8112224" y="3531722"/>
            <a:ext cx="1260140" cy="7555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8081719" y="3520077"/>
            <a:ext cx="17570" cy="2125750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H="1" flipV="1">
            <a:off x="8327444" y="6181070"/>
            <a:ext cx="1152128" cy="7554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82 Conector recto de flecha"/>
          <p:cNvCxnSpPr/>
          <p:nvPr/>
        </p:nvCxnSpPr>
        <p:spPr>
          <a:xfrm flipH="1">
            <a:off x="5241078" y="2872488"/>
            <a:ext cx="366458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82 Conector recto de flecha"/>
          <p:cNvCxnSpPr/>
          <p:nvPr/>
        </p:nvCxnSpPr>
        <p:spPr>
          <a:xfrm flipH="1">
            <a:off x="5231976" y="3758133"/>
            <a:ext cx="366458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5612541" y="2535992"/>
            <a:ext cx="27400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5607536" y="4052951"/>
            <a:ext cx="27400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>
            <a:off x="5628924" y="5506902"/>
            <a:ext cx="274002" cy="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1683" y="450761"/>
            <a:ext cx="7443990" cy="7083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MÓDULO 1: SISTEMA NACIONAL DE GESTIÓN DE RIESGO</a:t>
            </a:r>
            <a:endParaRPr lang="en-U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862884" y="1782114"/>
            <a:ext cx="10341736" cy="9176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1.1. Una </a:t>
            </a:r>
            <a:r>
              <a:rPr lang="en-US" sz="2400" b="1" dirty="0" err="1" smtClean="0"/>
              <a:t>estructura</a:t>
            </a:r>
            <a:r>
              <a:rPr lang="en-US" sz="2400" b="1" dirty="0"/>
              <a:t> </a:t>
            </a:r>
            <a:r>
              <a:rPr lang="en-US" sz="2400" b="1" dirty="0" smtClean="0"/>
              <a:t>de base de </a:t>
            </a:r>
            <a:r>
              <a:rPr lang="en-US" sz="2400" b="1" dirty="0" err="1" smtClean="0"/>
              <a:t>datos</a:t>
            </a:r>
            <a:r>
              <a:rPr lang="en-US" sz="2400" b="1" dirty="0" smtClean="0"/>
              <a:t>  que </a:t>
            </a:r>
            <a:r>
              <a:rPr lang="en-US" sz="2400" b="1" dirty="0" err="1" smtClean="0"/>
              <a:t>permite</a:t>
            </a:r>
            <a:r>
              <a:rPr lang="en-US" sz="2400" b="1" dirty="0" smtClean="0"/>
              <a:t> registrar y </a:t>
            </a:r>
            <a:r>
              <a:rPr lang="en-US" sz="2400" b="1" dirty="0" err="1" smtClean="0"/>
              <a:t>actualizar</a:t>
            </a:r>
            <a:r>
              <a:rPr lang="en-US" sz="2400" b="1" dirty="0" smtClean="0"/>
              <a:t>  a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actores</a:t>
            </a:r>
            <a:r>
              <a:rPr lang="en-US" sz="2400" b="1" dirty="0" smtClean="0"/>
              <a:t> del SNGR: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62880" y="3247085"/>
            <a:ext cx="10341736" cy="9176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1.2. Una </a:t>
            </a:r>
            <a:r>
              <a:rPr lang="en-US" sz="2400" b="1" dirty="0" err="1" smtClean="0"/>
              <a:t>estructura</a:t>
            </a:r>
            <a:r>
              <a:rPr lang="en-US" sz="2400" b="1" dirty="0"/>
              <a:t> </a:t>
            </a:r>
            <a:r>
              <a:rPr lang="en-US" sz="2400" b="1" dirty="0" smtClean="0"/>
              <a:t>de base de </a:t>
            </a:r>
            <a:r>
              <a:rPr lang="en-US" sz="2400" b="1" dirty="0" err="1" smtClean="0"/>
              <a:t>datos</a:t>
            </a:r>
            <a:r>
              <a:rPr lang="en-US" sz="2400" b="1" dirty="0" smtClean="0"/>
              <a:t>  que </a:t>
            </a:r>
            <a:r>
              <a:rPr lang="en-US" sz="2400" b="1" dirty="0" err="1" smtClean="0"/>
              <a:t>permite</a:t>
            </a:r>
            <a:r>
              <a:rPr lang="en-US" sz="2400" b="1" dirty="0" smtClean="0"/>
              <a:t> registrar y </a:t>
            </a:r>
            <a:r>
              <a:rPr lang="en-US" sz="2400" b="1" dirty="0" err="1" smtClean="0"/>
              <a:t>actualizar</a:t>
            </a:r>
            <a:r>
              <a:rPr lang="en-US" sz="2400" b="1" dirty="0" smtClean="0"/>
              <a:t>  la </a:t>
            </a:r>
            <a:r>
              <a:rPr lang="en-US" sz="2400" b="1" dirty="0" err="1" smtClean="0"/>
              <a:t>integración</a:t>
            </a:r>
            <a:r>
              <a:rPr lang="en-US" sz="2400" b="1" dirty="0" smtClean="0"/>
              <a:t> de las </a:t>
            </a:r>
            <a:r>
              <a:rPr lang="en-US" sz="2400" b="1" dirty="0" err="1" smtClean="0"/>
              <a:t>instancias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coordinación</a:t>
            </a:r>
            <a:r>
              <a:rPr lang="en-US" sz="2400" b="1" dirty="0" smtClean="0"/>
              <a:t> del SNGR: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62881" y="4762058"/>
            <a:ext cx="10341735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sean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33729" y="425003"/>
            <a:ext cx="7443990" cy="592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MÓDULO 2: PLAN NACIONAL DE GESTIÓN DEL RIESGO</a:t>
            </a:r>
            <a:endParaRPr lang="en-US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856441" y="1159099"/>
            <a:ext cx="10451209" cy="12041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2.1. Un </a:t>
            </a:r>
            <a:r>
              <a:rPr lang="en-US" sz="2000" b="1" dirty="0" err="1" smtClean="0"/>
              <a:t>instrumento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monitoreo</a:t>
            </a:r>
            <a:r>
              <a:rPr lang="en-US" sz="2000" b="1" dirty="0" smtClean="0"/>
              <a:t>  de las </a:t>
            </a:r>
            <a:r>
              <a:rPr lang="en-US" sz="2000" b="1" dirty="0" err="1" smtClean="0"/>
              <a:t>acciones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metas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descritos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el Plan Nacional de </a:t>
            </a:r>
            <a:r>
              <a:rPr lang="en-US" sz="2000" b="1" dirty="0" err="1" smtClean="0"/>
              <a:t>Gestión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Riesgo</a:t>
            </a:r>
            <a:r>
              <a:rPr lang="en-US" sz="2000" b="1" dirty="0"/>
              <a:t> </a:t>
            </a:r>
            <a:r>
              <a:rPr lang="en-US" sz="2000" b="1" dirty="0" smtClean="0"/>
              <a:t>para </a:t>
            </a:r>
            <a:r>
              <a:rPr lang="en-US" sz="2000" b="1" dirty="0" err="1" smtClean="0"/>
              <a:t>controlar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cumplimiento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</a:t>
            </a:r>
            <a:r>
              <a:rPr lang="en-US" sz="2000" b="1" dirty="0" smtClean="0"/>
              <a:t> parte de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responsables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medir</a:t>
            </a:r>
            <a:r>
              <a:rPr lang="en-US" sz="2000" b="1" dirty="0" smtClean="0"/>
              <a:t> el </a:t>
            </a:r>
            <a:r>
              <a:rPr lang="en-US" sz="2000" b="1" dirty="0" err="1" smtClean="0"/>
              <a:t>avance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manera</a:t>
            </a:r>
            <a:r>
              <a:rPr lang="en-US" sz="2000" b="1" dirty="0" smtClean="0"/>
              <a:t>  regular (Una </a:t>
            </a:r>
            <a:r>
              <a:rPr lang="en-US" sz="2000" b="1" dirty="0" err="1" smtClean="0"/>
              <a:t>vez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año</a:t>
            </a:r>
            <a:r>
              <a:rPr lang="en-US" sz="2000" b="1" dirty="0" smtClean="0"/>
              <a:t>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07957" y="4572288"/>
            <a:ext cx="10341735" cy="10772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empleados</a:t>
            </a:r>
            <a:r>
              <a:rPr lang="en-US" sz="1600" dirty="0" smtClean="0">
                <a:solidFill>
                  <a:schemeClr val="bg1"/>
                </a:solidFill>
              </a:rPr>
              <a:t> para </a:t>
            </a:r>
            <a:r>
              <a:rPr lang="en-US" sz="1600" dirty="0" err="1" smtClean="0">
                <a:solidFill>
                  <a:schemeClr val="bg1"/>
                </a:solidFill>
              </a:rPr>
              <a:t>análisis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56441" y="2653046"/>
            <a:ext cx="10444769" cy="162273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2.2. Un </a:t>
            </a:r>
            <a:r>
              <a:rPr lang="en-US" sz="2000" b="1" dirty="0" err="1" smtClean="0"/>
              <a:t>instrumento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monitoreo</a:t>
            </a:r>
            <a:r>
              <a:rPr lang="en-US" sz="2000" b="1" dirty="0" smtClean="0"/>
              <a:t>  de las </a:t>
            </a:r>
            <a:r>
              <a:rPr lang="en-US" sz="2000" b="1" dirty="0" err="1" smtClean="0"/>
              <a:t>acciones</a:t>
            </a:r>
            <a:r>
              <a:rPr lang="en-US" sz="2000" b="1" dirty="0" smtClean="0"/>
              <a:t> y </a:t>
            </a:r>
            <a:r>
              <a:rPr lang="en-US" sz="2000" b="1" dirty="0" err="1" smtClean="0"/>
              <a:t>productos</a:t>
            </a:r>
            <a:r>
              <a:rPr lang="en-US" sz="2000" b="1" dirty="0" smtClean="0"/>
              <a:t> que </a:t>
            </a:r>
            <a:r>
              <a:rPr lang="en-US" sz="2000" b="1" dirty="0" err="1" smtClean="0"/>
              <a:t>desarrollan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actores</a:t>
            </a:r>
            <a:r>
              <a:rPr lang="en-US" sz="2000" b="1" dirty="0" smtClean="0"/>
              <a:t>  y las </a:t>
            </a:r>
            <a:r>
              <a:rPr lang="en-US" sz="2000" b="1" dirty="0" err="1" smtClean="0"/>
              <a:t>instancias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coordinación</a:t>
            </a:r>
            <a:r>
              <a:rPr lang="en-US" sz="2000" b="1" dirty="0" smtClean="0"/>
              <a:t> del SNGR que no </a:t>
            </a:r>
            <a:r>
              <a:rPr lang="en-US" sz="2000" b="1" dirty="0" err="1" smtClean="0"/>
              <a:t>constituyen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compromisos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el PNGR.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1600" b="1" dirty="0" smtClean="0"/>
              <a:t>El </a:t>
            </a:r>
            <a:r>
              <a:rPr lang="en-US" sz="1600" b="1" dirty="0" err="1" smtClean="0"/>
              <a:t>instrumento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debe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permitir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vincular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acciones</a:t>
            </a:r>
            <a:r>
              <a:rPr lang="en-US" sz="1600" b="1" dirty="0" smtClean="0"/>
              <a:t> y </a:t>
            </a:r>
            <a:r>
              <a:rPr lang="en-US" sz="1600" b="1" dirty="0" err="1" smtClean="0"/>
              <a:t>productos</a:t>
            </a:r>
            <a:r>
              <a:rPr lang="en-US" sz="1600" b="1" dirty="0" smtClean="0"/>
              <a:t> con </a:t>
            </a:r>
            <a:r>
              <a:rPr lang="en-US" sz="1600" b="1" dirty="0" err="1" smtClean="0"/>
              <a:t>los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lineamientos</a:t>
            </a:r>
            <a:r>
              <a:rPr lang="en-US" sz="1600" b="1" dirty="0" smtClean="0"/>
              <a:t> de la </a:t>
            </a:r>
            <a:r>
              <a:rPr lang="en-US" sz="1600" b="1" dirty="0" err="1" smtClean="0"/>
              <a:t>Política</a:t>
            </a:r>
            <a:r>
              <a:rPr lang="en-US" sz="1600" b="1" dirty="0" smtClean="0"/>
              <a:t> y el Plan Nacional de </a:t>
            </a:r>
            <a:r>
              <a:rPr lang="en-US" sz="1600" b="1" dirty="0" err="1" smtClean="0"/>
              <a:t>Gestión</a:t>
            </a:r>
            <a:r>
              <a:rPr lang="en-US" sz="1600" b="1" dirty="0" smtClean="0"/>
              <a:t> del </a:t>
            </a:r>
            <a:r>
              <a:rPr lang="en-US" sz="1600" b="1" dirty="0" err="1" smtClean="0"/>
              <a:t>Riesgo</a:t>
            </a:r>
            <a:r>
              <a:rPr lang="en-US" sz="1600" b="1" dirty="0"/>
              <a:t> y</a:t>
            </a:r>
            <a:r>
              <a:rPr lang="en-US" sz="1600" b="1" dirty="0" smtClean="0"/>
              <a:t> registrar el </a:t>
            </a:r>
            <a:r>
              <a:rPr lang="en-US" sz="1600" b="1" dirty="0" err="1" smtClean="0"/>
              <a:t>cumplimiento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manera</a:t>
            </a:r>
            <a:r>
              <a:rPr lang="en-US" sz="1600" b="1" dirty="0" smtClean="0"/>
              <a:t>  regular (Una </a:t>
            </a:r>
            <a:r>
              <a:rPr lang="en-US" sz="1600" b="1" dirty="0" err="1" smtClean="0"/>
              <a:t>vez</a:t>
            </a:r>
            <a:r>
              <a:rPr lang="en-US" sz="1600" b="1" dirty="0" smtClean="0"/>
              <a:t> al </a:t>
            </a:r>
            <a:r>
              <a:rPr lang="en-US" sz="1600" b="1" dirty="0" err="1" smtClean="0"/>
              <a:t>año</a:t>
            </a:r>
            <a:r>
              <a:rPr lang="en-US" sz="1600" b="1" dirty="0" smtClean="0"/>
              <a:t>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24241" y="5778294"/>
            <a:ext cx="10444768" cy="83099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Dispuesta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tal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manera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usuarios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actores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ingresar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actualizar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regularmente</a:t>
            </a:r>
            <a:r>
              <a:rPr lang="en-US" sz="1600" dirty="0" smtClean="0">
                <a:solidFill>
                  <a:schemeClr val="bg1"/>
                </a:solidFill>
              </a:rPr>
              <a:t> la </a:t>
            </a:r>
            <a:r>
              <a:rPr lang="en-US" sz="1600" dirty="0" err="1" smtClean="0">
                <a:solidFill>
                  <a:schemeClr val="bg1"/>
                </a:solidFill>
              </a:rPr>
              <a:t>información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Genere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datos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estadísticas</a:t>
            </a:r>
            <a:r>
              <a:rPr lang="en-US" sz="1600" dirty="0" smtClean="0">
                <a:solidFill>
                  <a:schemeClr val="bg1"/>
                </a:solidFill>
              </a:rPr>
              <a:t> que </a:t>
            </a:r>
            <a:r>
              <a:rPr lang="en-US" sz="1600" dirty="0" err="1" smtClean="0">
                <a:solidFill>
                  <a:schemeClr val="bg1"/>
                </a:solidFill>
              </a:rPr>
              <a:t>puedan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empleados</a:t>
            </a:r>
            <a:r>
              <a:rPr lang="en-US" sz="1600" dirty="0" smtClean="0">
                <a:solidFill>
                  <a:schemeClr val="bg1"/>
                </a:solidFill>
              </a:rPr>
              <a:t> para </a:t>
            </a:r>
            <a:r>
              <a:rPr lang="en-US" sz="1600" dirty="0" err="1" smtClean="0">
                <a:solidFill>
                  <a:schemeClr val="bg1"/>
                </a:solidFill>
              </a:rPr>
              <a:t>análisis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visibles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sitio</a:t>
            </a:r>
            <a:r>
              <a:rPr lang="en-US" sz="1600" dirty="0" smtClean="0">
                <a:solidFill>
                  <a:schemeClr val="bg1"/>
                </a:solidFill>
              </a:rPr>
              <a:t> web, </a:t>
            </a:r>
            <a:r>
              <a:rPr lang="en-US" sz="1600" dirty="0" err="1" smtClean="0">
                <a:solidFill>
                  <a:schemeClr val="bg1"/>
                </a:solidFill>
              </a:rPr>
              <a:t>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cuadros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gráficos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mapas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519108"/>
            <a:ext cx="12192000" cy="233889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72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8000" b="1" dirty="0" smtClean="0">
                <a:latin typeface="Arial Narrow" panose="020B0606020202030204" pitchFamily="34" charset="0"/>
              </a:rPr>
              <a:t>Costa Rica</a:t>
            </a:r>
            <a:endParaRPr lang="es-CR" sz="8000" b="1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3" y="346816"/>
            <a:ext cx="3673980" cy="36739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71871" y="-121952"/>
            <a:ext cx="2706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CR" sz="28000" b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74265" y="91854"/>
            <a:ext cx="49309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5000" dirty="0">
                <a:solidFill>
                  <a:srgbClr val="00B0F0"/>
                </a:solidFill>
                <a:latin typeface="Arial Narrow" panose="020B0606020202030204" pitchFamily="34" charset="0"/>
              </a:rPr>
              <a:t>e</a:t>
            </a:r>
            <a:r>
              <a:rPr lang="es-CR" sz="15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jes</a:t>
            </a:r>
            <a:r>
              <a:rPr lang="es-CR" sz="80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s-CR" sz="80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de acción</a:t>
            </a:r>
            <a:endParaRPr lang="es-CR" sz="8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586" y="3115340"/>
            <a:ext cx="3029534" cy="3029534"/>
          </a:xfrm>
          <a:prstGeom prst="rect">
            <a:avLst/>
          </a:prstGeom>
        </p:spPr>
      </p:pic>
      <p:pic>
        <p:nvPicPr>
          <p:cNvPr id="5" name="Picture 26" descr="plan_nal_gestion_riesgo_2010_2015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03" y="718055"/>
            <a:ext cx="2079508" cy="26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77" y="2647833"/>
            <a:ext cx="2248252" cy="291017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Llamada rectangular 7"/>
          <p:cNvSpPr/>
          <p:nvPr/>
        </p:nvSpPr>
        <p:spPr>
          <a:xfrm>
            <a:off x="1973598" y="3682907"/>
            <a:ext cx="2478796" cy="2251225"/>
          </a:xfrm>
          <a:prstGeom prst="wedgeRectCallout">
            <a:avLst>
              <a:gd name="adj1" fmla="val 70417"/>
              <a:gd name="adj2" fmla="val -61609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1400" dirty="0" smtClean="0">
                <a:latin typeface="Arial Narrow" panose="020B0606020202030204" pitchFamily="34" charset="0"/>
              </a:rPr>
              <a:t>% reducción </a:t>
            </a:r>
            <a:r>
              <a:rPr lang="es-MX" sz="1400" dirty="0">
                <a:latin typeface="Arial Narrow" panose="020B0606020202030204" pitchFamily="34" charset="0"/>
              </a:rPr>
              <a:t>de pérdidas económicas en sectores vulnerables por eventos </a:t>
            </a:r>
            <a:r>
              <a:rPr lang="es-MX" sz="1400" dirty="0" smtClean="0">
                <a:latin typeface="Arial Narrow" panose="020B0606020202030204" pitchFamily="34" charset="0"/>
              </a:rPr>
              <a:t>hidrometeorológicos. </a:t>
            </a:r>
            <a:r>
              <a:rPr lang="es-MX" sz="1400" dirty="0">
                <a:latin typeface="Arial Narrow" panose="020B0606020202030204" pitchFamily="34" charset="0"/>
              </a:rPr>
              <a:t> </a:t>
            </a:r>
            <a:r>
              <a:rPr lang="es-MX" sz="1400" dirty="0" smtClean="0">
                <a:latin typeface="Arial Narrow" panose="020B0606020202030204" pitchFamily="34" charset="0"/>
              </a:rPr>
              <a:t>Pág</a:t>
            </a:r>
            <a:r>
              <a:rPr lang="es-MX" sz="1400" dirty="0">
                <a:latin typeface="Arial Narrow" panose="020B0606020202030204" pitchFamily="34" charset="0"/>
              </a:rPr>
              <a:t>.  </a:t>
            </a:r>
            <a:r>
              <a:rPr lang="es-MX" sz="1400" dirty="0" smtClean="0">
                <a:latin typeface="Arial Narrow" panose="020B0606020202030204" pitchFamily="34" charset="0"/>
              </a:rPr>
              <a:t>478</a:t>
            </a:r>
            <a:endParaRPr lang="es-MX" sz="1400" dirty="0">
              <a:latin typeface="Arial Narrow" panose="020B0606020202030204" pitchFamily="34" charset="0"/>
            </a:endParaRPr>
          </a:p>
          <a:p>
            <a:pPr lvl="0"/>
            <a:endParaRPr lang="es-CR" sz="1400" dirty="0">
              <a:latin typeface="Arial Narrow" panose="020B0606020202030204" pitchFamily="34" charset="0"/>
            </a:endParaRPr>
          </a:p>
          <a:p>
            <a:pPr lvl="0"/>
            <a:r>
              <a:rPr lang="es-MX" sz="1400" dirty="0" smtClean="0">
                <a:latin typeface="Arial Narrow" panose="020B0606020202030204" pitchFamily="34" charset="0"/>
              </a:rPr>
              <a:t>% de </a:t>
            </a:r>
            <a:r>
              <a:rPr lang="es-MX" sz="1400" dirty="0">
                <a:latin typeface="Arial Narrow" panose="020B0606020202030204" pitchFamily="34" charset="0"/>
              </a:rPr>
              <a:t>instituciones del sector </a:t>
            </a:r>
            <a:r>
              <a:rPr lang="es-MX" sz="1400" dirty="0" smtClean="0">
                <a:latin typeface="Arial Narrow" panose="020B0606020202030204" pitchFamily="34" charset="0"/>
              </a:rPr>
              <a:t>público </a:t>
            </a:r>
            <a:r>
              <a:rPr lang="es-MX" sz="1400" dirty="0">
                <a:latin typeface="Arial Narrow" panose="020B0606020202030204" pitchFamily="34" charset="0"/>
              </a:rPr>
              <a:t>que incorporan </a:t>
            </a:r>
            <a:r>
              <a:rPr lang="es-MX" sz="1400" dirty="0" smtClean="0">
                <a:latin typeface="Arial Narrow" panose="020B0606020202030204" pitchFamily="34" charset="0"/>
              </a:rPr>
              <a:t>gestión </a:t>
            </a:r>
            <a:r>
              <a:rPr lang="es-MX" sz="1400" dirty="0">
                <a:latin typeface="Arial Narrow" panose="020B0606020202030204" pitchFamily="34" charset="0"/>
              </a:rPr>
              <a:t>del riesgo en su presupuesto, planes, programas y proyectos</a:t>
            </a:r>
            <a:r>
              <a:rPr lang="es-MX" sz="1400" dirty="0" smtClean="0">
                <a:latin typeface="Arial Narrow" panose="020B0606020202030204" pitchFamily="34" charset="0"/>
              </a:rPr>
              <a:t>.  </a:t>
            </a:r>
            <a:r>
              <a:rPr lang="es-MX" sz="1400" dirty="0">
                <a:latin typeface="Arial Narrow" panose="020B0606020202030204" pitchFamily="34" charset="0"/>
              </a:rPr>
              <a:t>Pág. </a:t>
            </a:r>
            <a:r>
              <a:rPr lang="es-MX" sz="1400" dirty="0" smtClean="0">
                <a:latin typeface="Arial Narrow" panose="020B0606020202030204" pitchFamily="34" charset="0"/>
              </a:rPr>
              <a:t>489</a:t>
            </a:r>
            <a:endParaRPr lang="es-CR" sz="1400" dirty="0">
              <a:latin typeface="Arial Narrow" panose="020B060602020203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6888088" y="275771"/>
            <a:ext cx="3338110" cy="2258458"/>
          </a:xfrm>
          <a:prstGeom prst="wedgeRectCallout">
            <a:avLst>
              <a:gd name="adj1" fmla="val -69172"/>
              <a:gd name="adj2" fmla="val 75573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… </a:t>
            </a:r>
            <a:r>
              <a:rPr lang="es-MX" sz="1300" dirty="0">
                <a:latin typeface="Arial Narrow" panose="020B0606020202030204" pitchFamily="34" charset="0"/>
              </a:rPr>
              <a:t>proceder al análisis de causas, </a:t>
            </a:r>
            <a:r>
              <a:rPr lang="es-MX" sz="1300" dirty="0" smtClean="0">
                <a:latin typeface="Arial Narrow" panose="020B0606020202030204" pitchFamily="34" charset="0"/>
              </a:rPr>
              <a:t>acciones de </a:t>
            </a:r>
            <a:r>
              <a:rPr lang="es-MX" sz="1300" dirty="0">
                <a:latin typeface="Arial Narrow" panose="020B0606020202030204" pitchFamily="34" charset="0"/>
              </a:rPr>
              <a:t>reducción de </a:t>
            </a:r>
            <a:r>
              <a:rPr lang="es-MX" sz="1300" dirty="0" smtClean="0">
                <a:latin typeface="Arial Narrow" panose="020B0606020202030204" pitchFamily="34" charset="0"/>
              </a:rPr>
              <a:t>vulnerabilidad</a:t>
            </a:r>
            <a:r>
              <a:rPr lang="es-MX" sz="1300" dirty="0">
                <a:latin typeface="Arial Narrow" panose="020B0606020202030204" pitchFamily="34" charset="0"/>
              </a:rPr>
              <a:t>, </a:t>
            </a:r>
            <a:r>
              <a:rPr lang="es-MX" sz="1300" dirty="0" smtClean="0">
                <a:latin typeface="Arial Narrow" panose="020B0606020202030204" pitchFamily="34" charset="0"/>
              </a:rPr>
              <a:t>generación </a:t>
            </a:r>
            <a:r>
              <a:rPr lang="es-MX" sz="1300" dirty="0">
                <a:latin typeface="Arial Narrow" panose="020B0606020202030204" pitchFamily="34" charset="0"/>
              </a:rPr>
              <a:t>de capacidades en </a:t>
            </a:r>
            <a:r>
              <a:rPr lang="es-MX" sz="1300" dirty="0" smtClean="0">
                <a:latin typeface="Arial Narrow" panose="020B0606020202030204" pitchFamily="34" charset="0"/>
              </a:rPr>
              <a:t>ámbitos territoriales, nacional</a:t>
            </a:r>
            <a:r>
              <a:rPr lang="es-MX" sz="1300" dirty="0">
                <a:latin typeface="Arial Narrow" panose="020B0606020202030204" pitchFamily="34" charset="0"/>
              </a:rPr>
              <a:t>, regional, local, comunal, son factores </a:t>
            </a:r>
            <a:r>
              <a:rPr lang="es-CR" sz="1300" dirty="0">
                <a:latin typeface="Arial Narrow" panose="020B0606020202030204" pitchFamily="34" charset="0"/>
              </a:rPr>
              <a:t>conducentes “a la estabilidad, diversidad, sostenibilidad y resiliencia de los sistemas sociales y naturales. En particular, se debe pretender atacar las causas de la vulnerabilidad de los sistemas viales, energéticos y de servicios públicos (agua, saneamiento, salud) ante amenazas naturales, </a:t>
            </a:r>
            <a:r>
              <a:rPr lang="es-CR" sz="1300" dirty="0" smtClean="0">
                <a:latin typeface="Arial Narrow" panose="020B0606020202030204" pitchFamily="34" charset="0"/>
              </a:rPr>
              <a:t>socio naturales </a:t>
            </a:r>
            <a:r>
              <a:rPr lang="es-CR" sz="1300" dirty="0">
                <a:latin typeface="Arial Narrow" panose="020B0606020202030204" pitchFamily="34" charset="0"/>
              </a:rPr>
              <a:t>e industriales”.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061003" y="332656"/>
            <a:ext cx="144016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Vencido</a:t>
            </a:r>
            <a:endParaRPr lang="es-CR" dirty="0"/>
          </a:p>
        </p:txBody>
      </p:sp>
      <p:sp>
        <p:nvSpPr>
          <p:cNvPr id="11" name="Rectángulo 10"/>
          <p:cNvSpPr/>
          <p:nvPr/>
        </p:nvSpPr>
        <p:spPr>
          <a:xfrm>
            <a:off x="0" y="6030097"/>
            <a:ext cx="12192000" cy="8279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sz="3200" b="1" dirty="0" smtClean="0">
                <a:latin typeface="Arial Narrow" panose="020B0606020202030204" pitchFamily="34" charset="0"/>
              </a:rPr>
              <a:t>Costa Rica</a:t>
            </a:r>
            <a:endParaRPr lang="es-CR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840" y="5963920"/>
            <a:ext cx="99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7F7F7F"/>
                </a:solidFill>
              </a:rPr>
              <a:t>Pérdidas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futuras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esperadas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dirty="0" err="1" smtClean="0">
                <a:solidFill>
                  <a:srgbClr val="7F7F7F"/>
                </a:solidFill>
              </a:rPr>
              <a:t>anualizadas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6" name="Picture 3" descr="C:\Users\Ponserre\Dropbox\5. GAR15\13. Website\G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459" y="6439826"/>
            <a:ext cx="727012" cy="17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" y="6211817"/>
            <a:ext cx="1694701" cy="45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7904"/>
            <a:ext cx="12192000" cy="550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21097" y="2874052"/>
            <a:ext cx="1217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Costa Rica – 280</a:t>
            </a:r>
            <a:endParaRPr lang="en-GB" sz="1200" b="1" dirty="0"/>
          </a:p>
        </p:txBody>
      </p:sp>
      <p:cxnSp>
        <p:nvCxnSpPr>
          <p:cNvPr id="11" name="Straight Connector 10"/>
          <p:cNvCxnSpPr>
            <a:endCxn id="10" idx="1"/>
          </p:cNvCxnSpPr>
          <p:nvPr/>
        </p:nvCxnSpPr>
        <p:spPr>
          <a:xfrm flipV="1">
            <a:off x="3136381" y="3012552"/>
            <a:ext cx="584716" cy="42069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10"/>
          <p:cNvSpPr/>
          <p:nvPr/>
        </p:nvSpPr>
        <p:spPr>
          <a:xfrm>
            <a:off x="0" y="0"/>
            <a:ext cx="12192000" cy="8279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Un </a:t>
            </a:r>
            <a:r>
              <a:rPr lang="en-US" sz="3600" b="1" dirty="0" err="1">
                <a:latin typeface="Arial Narrow" panose="020B0606020202030204" pitchFamily="34" charset="0"/>
              </a:rPr>
              <a:t>mundo</a:t>
            </a:r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latin typeface="Arial Narrow" panose="020B0606020202030204" pitchFamily="34" charset="0"/>
              </a:rPr>
              <a:t>en</a:t>
            </a:r>
            <a:r>
              <a:rPr lang="en-US" sz="3600" b="1" dirty="0">
                <a:latin typeface="Arial Narrow" panose="020B0606020202030204" pitchFamily="34" charset="0"/>
              </a:rPr>
              <a:t> </a:t>
            </a:r>
            <a:r>
              <a:rPr lang="en-US" sz="3600" b="1" dirty="0" err="1">
                <a:latin typeface="Arial Narrow" panose="020B0606020202030204" pitchFamily="34" charset="0"/>
              </a:rPr>
              <a:t>riesgo</a:t>
            </a:r>
            <a:endParaRPr lang="es-CR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5" y="5516856"/>
            <a:ext cx="1200839" cy="1200839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Unidad de Desarrollo Estratégico del Sistema Nacional de Gestión del Riesgo</a:t>
            </a:r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1295467" y="1124744"/>
            <a:ext cx="9697077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CR" b="1" dirty="0" smtClean="0"/>
          </a:p>
          <a:p>
            <a:r>
              <a:rPr lang="es-CR" b="1" dirty="0" smtClean="0"/>
              <a:t>1. Índice </a:t>
            </a:r>
            <a:r>
              <a:rPr lang="es-CR" b="1" dirty="0"/>
              <a:t>de Déficit por Desastre, IDD.</a:t>
            </a:r>
            <a:r>
              <a:rPr lang="es-CR" dirty="0"/>
              <a:t> </a:t>
            </a:r>
            <a:endParaRPr lang="es-CR" b="1" dirty="0" smtClean="0"/>
          </a:p>
          <a:p>
            <a:endParaRPr lang="es-CR" b="1" dirty="0" smtClean="0"/>
          </a:p>
          <a:p>
            <a:r>
              <a:rPr lang="es-CR" b="1" dirty="0" smtClean="0"/>
              <a:t>2. El </a:t>
            </a:r>
            <a:r>
              <a:rPr lang="es-CR" b="1" dirty="0"/>
              <a:t>Índice de Desastres Locales, IDL</a:t>
            </a:r>
            <a:r>
              <a:rPr lang="es-CR" b="1" dirty="0" smtClean="0"/>
              <a:t>.</a:t>
            </a:r>
          </a:p>
          <a:p>
            <a:endParaRPr lang="es-CR" b="1" dirty="0"/>
          </a:p>
          <a:p>
            <a:pPr marL="857250" lvl="1" indent="-400050">
              <a:buFont typeface="+mj-lt"/>
              <a:buAutoNum type="romanUcPeriod"/>
            </a:pPr>
            <a:r>
              <a:rPr lang="es-CR" b="1" dirty="0"/>
              <a:t>Personas fallecidas (K),</a:t>
            </a:r>
            <a:endParaRPr lang="es-CR" dirty="0"/>
          </a:p>
          <a:p>
            <a:pPr marL="857250" lvl="1" indent="-400050">
              <a:buFont typeface="+mj-lt"/>
              <a:buAutoNum type="romanUcPeriod"/>
            </a:pPr>
            <a:r>
              <a:rPr lang="es-CR" b="1" dirty="0"/>
              <a:t>Personas afectadas (A)</a:t>
            </a:r>
            <a:endParaRPr lang="es-CR" dirty="0"/>
          </a:p>
          <a:p>
            <a:pPr marL="857250" lvl="1" indent="-400050">
              <a:buFont typeface="+mj-lt"/>
              <a:buAutoNum type="romanUcPeriod"/>
            </a:pPr>
            <a:r>
              <a:rPr lang="es-CR" b="1" dirty="0"/>
              <a:t>Pérdidas económicas (</a:t>
            </a:r>
            <a:r>
              <a:rPr lang="es-CR" b="1" dirty="0" smtClean="0"/>
              <a:t>L)</a:t>
            </a:r>
          </a:p>
          <a:p>
            <a:pPr marL="857250" lvl="1" indent="-400050">
              <a:buFont typeface="+mj-lt"/>
              <a:buAutoNum type="romanUcPeriod"/>
            </a:pPr>
            <a:endParaRPr lang="es-CR" b="1" dirty="0" smtClean="0"/>
          </a:p>
          <a:p>
            <a:r>
              <a:rPr lang="es-CR" b="1" dirty="0" smtClean="0"/>
              <a:t>3. El </a:t>
            </a:r>
            <a:r>
              <a:rPr lang="es-CR" b="1" dirty="0"/>
              <a:t>Índice de Vulnerabilidad Prevalente, </a:t>
            </a:r>
            <a:r>
              <a:rPr lang="es-CR" b="1" dirty="0" smtClean="0"/>
              <a:t>IVP</a:t>
            </a:r>
          </a:p>
          <a:p>
            <a:endParaRPr lang="es-CR" b="1" dirty="0"/>
          </a:p>
          <a:p>
            <a:pPr marL="857250" lvl="1" indent="-400050">
              <a:buFont typeface="+mj-lt"/>
              <a:buAutoNum type="romanUcPeriod"/>
            </a:pPr>
            <a:r>
              <a:rPr lang="es-CR" b="1" dirty="0"/>
              <a:t>Indicadores de exposición y susceptibilidad (ES)</a:t>
            </a:r>
            <a:endParaRPr lang="es-CR" dirty="0"/>
          </a:p>
          <a:p>
            <a:pPr marL="857250" lvl="1" indent="-400050">
              <a:buFont typeface="+mj-lt"/>
              <a:buAutoNum type="romanUcPeriod"/>
            </a:pPr>
            <a:r>
              <a:rPr lang="es-CR" b="1" dirty="0"/>
              <a:t>Indicadores de fragilidad socioeconómica (FS),</a:t>
            </a:r>
            <a:endParaRPr lang="es-CR" dirty="0"/>
          </a:p>
          <a:p>
            <a:pPr marL="857250" lvl="1" indent="-400050">
              <a:buFont typeface="+mj-lt"/>
              <a:buAutoNum type="romanUcPeriod"/>
            </a:pPr>
            <a:r>
              <a:rPr lang="es-CR" b="1" dirty="0"/>
              <a:t>Indicadores de falta de resiliencia (FR</a:t>
            </a:r>
            <a:r>
              <a:rPr lang="es-CR" b="1" dirty="0" smtClean="0"/>
              <a:t>).</a:t>
            </a:r>
          </a:p>
          <a:p>
            <a:pPr marL="857250" lvl="1" indent="-400050">
              <a:buFont typeface="+mj-lt"/>
              <a:buAutoNum type="romanUcPeriod"/>
            </a:pPr>
            <a:endParaRPr lang="es-CR" dirty="0"/>
          </a:p>
          <a:p>
            <a:r>
              <a:rPr lang="es-CR" b="1" dirty="0" smtClean="0"/>
              <a:t>4. El </a:t>
            </a:r>
            <a:r>
              <a:rPr lang="es-CR" b="1" dirty="0"/>
              <a:t>Índice de Gestión de Riesgo, </a:t>
            </a:r>
            <a:r>
              <a:rPr lang="es-CR" b="1" dirty="0" smtClean="0"/>
              <a:t>IGR</a:t>
            </a:r>
            <a:endParaRPr lang="es-CR" dirty="0"/>
          </a:p>
        </p:txBody>
      </p:sp>
      <p:sp>
        <p:nvSpPr>
          <p:cNvPr id="5" name="Rectángulo 10"/>
          <p:cNvSpPr/>
          <p:nvPr/>
        </p:nvSpPr>
        <p:spPr>
          <a:xfrm>
            <a:off x="0" y="0"/>
            <a:ext cx="12192000" cy="82790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/>
              <a:t>BID-IDEA</a:t>
            </a:r>
            <a:r>
              <a:rPr lang="es-CR" sz="2400" b="1" dirty="0"/>
              <a:t>. Informe del “Sistema de Indicadores de Riesgo a Desastre y de Gestión de </a:t>
            </a:r>
            <a:endParaRPr lang="es-CR" sz="2400" b="1" dirty="0" smtClean="0"/>
          </a:p>
          <a:p>
            <a:pPr algn="ctr"/>
            <a:r>
              <a:rPr lang="es-CR" sz="2400" b="1" dirty="0" smtClean="0"/>
              <a:t>Riesgos- </a:t>
            </a:r>
            <a:r>
              <a:rPr lang="es-CR" sz="2400" b="1" dirty="0"/>
              <a:t>Costa Rica”. Versión Mayo </a:t>
            </a:r>
            <a:r>
              <a:rPr lang="es-CR" sz="2400" b="1" dirty="0" smtClean="0"/>
              <a:t>2015</a:t>
            </a:r>
            <a:endParaRPr lang="es-CR" sz="2400" b="1" dirty="0"/>
          </a:p>
        </p:txBody>
      </p:sp>
    </p:spTree>
    <p:extLst>
      <p:ext uri="{BB962C8B-B14F-4D97-AF65-F5344CB8AC3E}">
        <p14:creationId xmlns:p14="http://schemas.microsoft.com/office/powerpoint/2010/main" val="195959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5" y="5516856"/>
            <a:ext cx="1200839" cy="1200839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22812" y="931378"/>
            <a:ext cx="4128459" cy="484632"/>
          </a:xfrm>
          <a:prstGeom prst="roundRect">
            <a:avLst/>
          </a:prstGeom>
          <a:solidFill>
            <a:srgbClr val="FF6600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GESTIÓN DEL RIESGO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419136" y="5904722"/>
            <a:ext cx="2468619" cy="432048"/>
          </a:xfrm>
          <a:prstGeom prst="roundRect">
            <a:avLst/>
          </a:prstGeom>
          <a:solidFill>
            <a:srgbClr val="FF66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DIAGNÓSTICO</a:t>
            </a:r>
            <a:endParaRPr lang="es-CR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7213875" y="5915016"/>
            <a:ext cx="1632181" cy="394305"/>
          </a:xfrm>
          <a:prstGeom prst="roundRect">
            <a:avLst/>
          </a:prstGeom>
          <a:solidFill>
            <a:srgbClr val="FF66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CONTROL</a:t>
            </a:r>
            <a:endParaRPr lang="es-CR" b="1" dirty="0"/>
          </a:p>
        </p:txBody>
      </p:sp>
      <p:sp>
        <p:nvSpPr>
          <p:cNvPr id="9" name="Flecha derecha 8"/>
          <p:cNvSpPr/>
          <p:nvPr/>
        </p:nvSpPr>
        <p:spPr>
          <a:xfrm>
            <a:off x="4312603" y="5878430"/>
            <a:ext cx="215208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 redondeado 9"/>
          <p:cNvSpPr/>
          <p:nvPr/>
        </p:nvSpPr>
        <p:spPr>
          <a:xfrm>
            <a:off x="6791234" y="329935"/>
            <a:ext cx="4936151" cy="434989"/>
          </a:xfrm>
          <a:prstGeom prst="roundRect">
            <a:avLst/>
          </a:prstGeom>
          <a:solidFill>
            <a:srgbClr val="FF66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Revertir Condiciones de Vulnerabilidad</a:t>
            </a:r>
            <a:endParaRPr lang="es-CR" sz="16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251917" y="1760614"/>
            <a:ext cx="1979988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 Exposición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47013" y="2181087"/>
            <a:ext cx="199022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 Condiciones Intrínsecas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51917" y="2817005"/>
            <a:ext cx="1979988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 Incapacidad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/>
          </p:cNvSpPr>
          <p:nvPr/>
        </p:nvSpPr>
        <p:spPr bwMode="auto">
          <a:xfrm>
            <a:off x="2823463" y="1624536"/>
            <a:ext cx="590551" cy="1648915"/>
          </a:xfrm>
          <a:prstGeom prst="leftBrace">
            <a:avLst>
              <a:gd name="adj1" fmla="val 304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18" name="22 CuadroTexto"/>
          <p:cNvSpPr txBox="1"/>
          <p:nvPr/>
        </p:nvSpPr>
        <p:spPr>
          <a:xfrm>
            <a:off x="8241397" y="3143795"/>
            <a:ext cx="1974425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6. Adaptarse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50727" y="2227091"/>
            <a:ext cx="2299252" cy="443807"/>
          </a:xfrm>
          <a:prstGeom prst="roundRect">
            <a:avLst/>
          </a:prstGeom>
          <a:solidFill>
            <a:srgbClr val="FF6600"/>
          </a:solidFill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VULNERABILIDAD</a:t>
            </a:r>
            <a:endParaRPr lang="es-C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2 CuadroTexto"/>
          <p:cNvSpPr txBox="1"/>
          <p:nvPr/>
        </p:nvSpPr>
        <p:spPr>
          <a:xfrm>
            <a:off x="8234112" y="3478265"/>
            <a:ext cx="1969792" cy="276999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es-CR"/>
            </a:defPPr>
            <a:lvl1pPr algn="ctr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r>
              <a:rPr lang="es-MX" sz="1200" dirty="0"/>
              <a:t>7. Transformarse</a:t>
            </a:r>
            <a:endParaRPr lang="es-CR" sz="1200" dirty="0"/>
          </a:p>
        </p:txBody>
      </p:sp>
      <p:sp>
        <p:nvSpPr>
          <p:cNvPr id="23" name="Flecha derecha 22"/>
          <p:cNvSpPr/>
          <p:nvPr/>
        </p:nvSpPr>
        <p:spPr>
          <a:xfrm>
            <a:off x="5135893" y="950450"/>
            <a:ext cx="1304544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4" name="Rectángulo redondeado 23"/>
          <p:cNvSpPr/>
          <p:nvPr/>
        </p:nvSpPr>
        <p:spPr>
          <a:xfrm>
            <a:off x="143339" y="170919"/>
            <a:ext cx="1933991" cy="519687"/>
          </a:xfrm>
          <a:prstGeom prst="roundRect">
            <a:avLst/>
          </a:prstGeom>
          <a:solidFill>
            <a:srgbClr val="FF6600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LEY 8488</a:t>
            </a:r>
            <a:endParaRPr lang="es-CR" sz="2400" b="1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156" r="30624" b="9375"/>
          <a:stretch>
            <a:fillRect/>
          </a:stretch>
        </p:blipFill>
        <p:spPr bwMode="auto">
          <a:xfrm>
            <a:off x="9795093" y="1448102"/>
            <a:ext cx="1689227" cy="1662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7033404" y="993725"/>
            <a:ext cx="1993123" cy="359941"/>
          </a:xfrm>
          <a:prstGeom prst="roundRect">
            <a:avLst/>
          </a:prstGeom>
          <a:solidFill>
            <a:srgbClr val="FF6600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Resiliencia</a:t>
            </a:r>
            <a:endParaRPr lang="es-CR" b="1" dirty="0">
              <a:solidFill>
                <a:schemeClr val="bg1"/>
              </a:solidFill>
            </a:endParaRPr>
          </a:p>
        </p:txBody>
      </p:sp>
      <p:sp>
        <p:nvSpPr>
          <p:cNvPr id="27" name="Flecha derecha 26"/>
          <p:cNvSpPr/>
          <p:nvPr/>
        </p:nvSpPr>
        <p:spPr>
          <a:xfrm rot="5400000">
            <a:off x="939536" y="3938242"/>
            <a:ext cx="3248835" cy="64617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8" name="Flecha derecha 27"/>
          <p:cNvSpPr/>
          <p:nvPr/>
        </p:nvSpPr>
        <p:spPr>
          <a:xfrm rot="5400000">
            <a:off x="5712427" y="3310983"/>
            <a:ext cx="4586605" cy="64617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0" name="Rectángulo redondeado 29"/>
          <p:cNvSpPr/>
          <p:nvPr/>
        </p:nvSpPr>
        <p:spPr>
          <a:xfrm>
            <a:off x="5807554" y="1633335"/>
            <a:ext cx="1838535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Generación de Capacidades</a:t>
            </a:r>
            <a:endParaRPr lang="es-C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Rectángulo redondeado 30"/>
          <p:cNvSpPr/>
          <p:nvPr/>
        </p:nvSpPr>
        <p:spPr>
          <a:xfrm>
            <a:off x="5788165" y="2659482"/>
            <a:ext cx="1850067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Reducción de Riesgo</a:t>
            </a:r>
            <a:endParaRPr lang="es-C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" name="Flecha derecha 31"/>
          <p:cNvSpPr/>
          <p:nvPr/>
        </p:nvSpPr>
        <p:spPr>
          <a:xfrm>
            <a:off x="5277755" y="2288221"/>
            <a:ext cx="643648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>
            <a:off x="7734691" y="2170554"/>
            <a:ext cx="590551" cy="1653488"/>
          </a:xfrm>
          <a:prstGeom prst="leftBrace">
            <a:avLst>
              <a:gd name="adj1" fmla="val 3046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sz="1800">
              <a:latin typeface="Arial" panose="020B0604020202020204" pitchFamily="34" charset="0"/>
            </a:endParaRPr>
          </a:p>
        </p:txBody>
      </p:sp>
      <p:sp>
        <p:nvSpPr>
          <p:cNvPr id="34" name="Llamada rectangular redondeada 33"/>
          <p:cNvSpPr/>
          <p:nvPr/>
        </p:nvSpPr>
        <p:spPr>
          <a:xfrm>
            <a:off x="4823192" y="3488474"/>
            <a:ext cx="1536169" cy="297344"/>
          </a:xfrm>
          <a:prstGeom prst="wedgeRoundRectCallout">
            <a:avLst>
              <a:gd name="adj1" fmla="val 174860"/>
              <a:gd name="adj2" fmla="val -107739"/>
              <a:gd name="adj3" fmla="val 1666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Sendai-2015</a:t>
            </a:r>
            <a:endParaRPr lang="es-CR" sz="1400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241399" y="2548794"/>
            <a:ext cx="1974423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es-CR"/>
            </a:defPPr>
            <a:lvl1pPr>
              <a:defRPr sz="12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r>
              <a:rPr lang="es-ES" dirty="0"/>
              <a:t>4. De Enfrentar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241400" y="2838560"/>
            <a:ext cx="1962504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>
            <a:defPPr>
              <a:defRPr lang="es-CR"/>
            </a:defPPr>
            <a:lvl1pPr>
              <a:defRPr sz="1200" b="1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r>
              <a:rPr lang="es-ES" dirty="0"/>
              <a:t>5. De recuperarse</a:t>
            </a:r>
          </a:p>
        </p:txBody>
      </p:sp>
      <p:sp>
        <p:nvSpPr>
          <p:cNvPr id="37" name="21 CuadroTexto"/>
          <p:cNvSpPr txBox="1"/>
          <p:nvPr/>
        </p:nvSpPr>
        <p:spPr>
          <a:xfrm>
            <a:off x="8241398" y="2227091"/>
            <a:ext cx="1974425" cy="27699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CR" sz="12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3. Resistir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50728" y="4030524"/>
            <a:ext cx="11033593" cy="1558716"/>
          </a:xfrm>
          <a:prstGeom prst="roundRect">
            <a:avLst/>
          </a:prstGeom>
          <a:solidFill>
            <a:srgbClr val="FF66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Politica</a:t>
            </a:r>
            <a:r>
              <a:rPr lang="es-MX" b="1" dirty="0" smtClean="0">
                <a:solidFill>
                  <a:schemeClr val="bg1"/>
                </a:solidFill>
              </a:rPr>
              <a:t> Nacional: (Art.5</a:t>
            </a:r>
            <a:r>
              <a:rPr lang="es-MX" b="1" dirty="0">
                <a:solidFill>
                  <a:schemeClr val="bg1"/>
                </a:solidFill>
              </a:rPr>
              <a:t>) “… orientadas a evitar la ocurrencia de desastres y la atención de las emergencias en todas sus fases.</a:t>
            </a:r>
          </a:p>
          <a:p>
            <a:pPr algn="ctr"/>
            <a:endParaRPr lang="es-CR" b="1" dirty="0">
              <a:solidFill>
                <a:schemeClr val="bg1"/>
              </a:solidFill>
            </a:endParaRPr>
          </a:p>
          <a:p>
            <a:pPr algn="ctr"/>
            <a:r>
              <a:rPr lang="es-CR" b="1" dirty="0">
                <a:solidFill>
                  <a:schemeClr val="bg1"/>
                </a:solidFill>
              </a:rPr>
              <a:t>Toda política de desarrollo debe incorporar un diagnóstico adecuado del riesgo y de la susceptibilidad al impacto de los desastres, así como los ejes de gestión que permitan su control.”</a:t>
            </a:r>
          </a:p>
        </p:txBody>
      </p:sp>
      <p:sp>
        <p:nvSpPr>
          <p:cNvPr id="38" name="Llamada rectangular redondeada 37"/>
          <p:cNvSpPr/>
          <p:nvPr/>
        </p:nvSpPr>
        <p:spPr>
          <a:xfrm>
            <a:off x="6572250" y="3613120"/>
            <a:ext cx="1201685" cy="297344"/>
          </a:xfrm>
          <a:prstGeom prst="wedgeRoundRectCallout">
            <a:avLst>
              <a:gd name="adj1" fmla="val 96724"/>
              <a:gd name="adj2" fmla="val -60878"/>
              <a:gd name="adj3" fmla="val 16667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GAR-15</a:t>
            </a:r>
            <a:endParaRPr lang="es-CR" sz="1400" dirty="0"/>
          </a:p>
        </p:txBody>
      </p:sp>
      <p:sp>
        <p:nvSpPr>
          <p:cNvPr id="39" name="Flecha derecha 22"/>
          <p:cNvSpPr/>
          <p:nvPr/>
        </p:nvSpPr>
        <p:spPr>
          <a:xfrm>
            <a:off x="2240864" y="237189"/>
            <a:ext cx="4331385" cy="31052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240864" y="6453336"/>
            <a:ext cx="7554229" cy="501650"/>
          </a:xfrm>
        </p:spPr>
        <p:txBody>
          <a:bodyPr/>
          <a:lstStyle/>
          <a:p>
            <a:r>
              <a:rPr lang="es-ES" dirty="0" smtClean="0"/>
              <a:t>Unidad de Desarrollo Estratégico del Sistema Nacional de Gestión del Riesgo</a:t>
            </a:r>
            <a:endParaRPr lang="en-US" dirty="0"/>
          </a:p>
        </p:txBody>
      </p:sp>
      <p:sp>
        <p:nvSpPr>
          <p:cNvPr id="42" name="41 Rectángulo"/>
          <p:cNvSpPr>
            <a:spLocks noChangeArrowheads="1"/>
          </p:cNvSpPr>
          <p:nvPr/>
        </p:nvSpPr>
        <p:spPr bwMode="auto">
          <a:xfrm>
            <a:off x="6575963" y="6436969"/>
            <a:ext cx="3573781" cy="19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81BD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228600" tIns="0" rIns="0" bIns="0" anchor="t" anchorCtr="0" upright="1">
            <a:noAutofit/>
          </a:bodyPr>
          <a:lstStyle/>
          <a:p>
            <a:pPr algn="ctr"/>
            <a:r>
              <a:rPr lang="es-CR" sz="1200" i="1" dirty="0">
                <a:latin typeface="Calibri"/>
                <a:ea typeface="Calibri"/>
                <a:cs typeface="Times New Roman"/>
              </a:rPr>
              <a:t>Fuente: </a:t>
            </a:r>
            <a:r>
              <a:rPr lang="es-CR" sz="1200" i="1" dirty="0" smtClean="0">
                <a:latin typeface="Calibri"/>
                <a:ea typeface="Calibri"/>
                <a:cs typeface="Times New Roman"/>
              </a:rPr>
              <a:t>Desarrollo Estratégico del SNGR, 2015.</a:t>
            </a:r>
            <a:endParaRPr lang="es-CR" sz="1200" i="1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4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34" grpId="0" animBg="1"/>
      <p:bldP spid="2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56" y="1587712"/>
            <a:ext cx="4163035" cy="416303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695902" y="5013695"/>
            <a:ext cx="1543042" cy="49116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IMPACTO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695903" y="2553401"/>
            <a:ext cx="1552775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DE GESTIÓN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094662" y="574187"/>
            <a:ext cx="2007656" cy="5137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INDICADORES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649761" y="3825072"/>
            <a:ext cx="1656185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Medición</a:t>
            </a:r>
            <a:endParaRPr lang="es-CR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651553" y="1381041"/>
            <a:ext cx="1674322" cy="149346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Gobernabilidad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Planificación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Regulación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Información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5651553" y="2909937"/>
            <a:ext cx="1674322" cy="13720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 Narrow" panose="020B0606020202030204" pitchFamily="34" charset="0"/>
              </a:rPr>
              <a:t>Gobernanza</a:t>
            </a:r>
          </a:p>
          <a:p>
            <a:pPr algn="ctr"/>
            <a:endParaRPr lang="en-US" sz="12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Participación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Compromisos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Conocimiento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Arial Narrow" panose="020B0606020202030204" pitchFamily="34" charset="0"/>
              </a:rPr>
              <a:t>Actitudes</a:t>
            </a:r>
            <a:endParaRPr lang="es-CR" sz="1200" dirty="0">
              <a:latin typeface="Arial Narrow" panose="020B0606020202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795569" y="5857679"/>
            <a:ext cx="1872205" cy="2294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Daños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244221" y="1920816"/>
            <a:ext cx="2015844" cy="50680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Estrategias Nacionales -</a:t>
            </a:r>
          </a:p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Sectoriales</a:t>
            </a:r>
            <a:endParaRPr lang="es-CR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244221" y="3218239"/>
            <a:ext cx="2015844" cy="66735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Territorios</a:t>
            </a:r>
          </a:p>
          <a:p>
            <a:pPr algn="ctr"/>
            <a:r>
              <a:rPr lang="es-MX" sz="1400" b="1" dirty="0">
                <a:latin typeface="Arial Narrow" panose="020B0606020202030204" pitchFamily="34" charset="0"/>
              </a:rPr>
              <a:t>Nacional-Regional-Local-Comunitario</a:t>
            </a:r>
            <a:endParaRPr lang="es-CR" sz="1400" b="1" dirty="0">
              <a:latin typeface="Arial Narrow" panose="020B0606020202030204" pitchFamily="34" charset="0"/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5307571" y="1262083"/>
            <a:ext cx="415991" cy="3019915"/>
          </a:xfrm>
          <a:prstGeom prst="leftBrace">
            <a:avLst>
              <a:gd name="adj1" fmla="val 8333"/>
              <a:gd name="adj2" fmla="val 505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5814934" y="5447538"/>
            <a:ext cx="1852841" cy="23913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Pérdidas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5814934" y="5027017"/>
            <a:ext cx="1852843" cy="23225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Afectación humana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5815423" y="4573186"/>
            <a:ext cx="1852353" cy="26336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Arial Narrow" panose="020B0606020202030204" pitchFamily="34" charset="0"/>
              </a:rPr>
              <a:t>Mortalidad</a:t>
            </a:r>
          </a:p>
        </p:txBody>
      </p:sp>
      <p:sp>
        <p:nvSpPr>
          <p:cNvPr id="25" name="Abrir llave 24"/>
          <p:cNvSpPr/>
          <p:nvPr/>
        </p:nvSpPr>
        <p:spPr>
          <a:xfrm>
            <a:off x="5307570" y="4458182"/>
            <a:ext cx="419372" cy="1772452"/>
          </a:xfrm>
          <a:prstGeom prst="leftBrace">
            <a:avLst>
              <a:gd name="adj1" fmla="val 8333"/>
              <a:gd name="adj2" fmla="val 4705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7" name="Abrir llave 26"/>
          <p:cNvSpPr/>
          <p:nvPr/>
        </p:nvSpPr>
        <p:spPr>
          <a:xfrm>
            <a:off x="3335393" y="2427622"/>
            <a:ext cx="415991" cy="3226948"/>
          </a:xfrm>
          <a:prstGeom prst="leftBrace">
            <a:avLst>
              <a:gd name="adj1" fmla="val 8333"/>
              <a:gd name="adj2" fmla="val 5057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8" name="Flecha izquierda 27"/>
          <p:cNvSpPr/>
          <p:nvPr/>
        </p:nvSpPr>
        <p:spPr>
          <a:xfrm>
            <a:off x="7415821" y="1996768"/>
            <a:ext cx="756012" cy="430854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29" name="Flecha izquierda 28"/>
          <p:cNvSpPr/>
          <p:nvPr/>
        </p:nvSpPr>
        <p:spPr>
          <a:xfrm>
            <a:off x="7389560" y="3329350"/>
            <a:ext cx="756012" cy="430854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4" name="3 CuadroTexto"/>
          <p:cNvSpPr txBox="1"/>
          <p:nvPr/>
        </p:nvSpPr>
        <p:spPr>
          <a:xfrm>
            <a:off x="3751383" y="1430874"/>
            <a:ext cx="8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+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751383" y="3798815"/>
            <a:ext cx="84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-</a:t>
            </a:r>
          </a:p>
        </p:txBody>
      </p:sp>
      <p:sp>
        <p:nvSpPr>
          <p:cNvPr id="9" name="8 Flecha derecha"/>
          <p:cNvSpPr/>
          <p:nvPr/>
        </p:nvSpPr>
        <p:spPr>
          <a:xfrm rot="16200000">
            <a:off x="4225401" y="167345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25 Flecha derecha"/>
          <p:cNvSpPr/>
          <p:nvPr/>
        </p:nvSpPr>
        <p:spPr>
          <a:xfrm rot="5400000">
            <a:off x="4225401" y="4064329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ángulo 30"/>
          <p:cNvSpPr/>
          <p:nvPr/>
        </p:nvSpPr>
        <p:spPr>
          <a:xfrm>
            <a:off x="0" y="6263020"/>
            <a:ext cx="12192000" cy="59498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latin typeface="Arial Narrow" panose="020B0606020202030204" pitchFamily="34" charset="0"/>
              </a:rPr>
              <a:t>GESTIÓN DEL RIESGO</a:t>
            </a:r>
          </a:p>
          <a:p>
            <a:pPr algn="ctr"/>
            <a:r>
              <a:rPr lang="es-CR" b="1" dirty="0" smtClean="0">
                <a:latin typeface="Arial Narrow" panose="020B0606020202030204" pitchFamily="34" charset="0"/>
              </a:rPr>
              <a:t>Costa Rica</a:t>
            </a:r>
            <a:endParaRPr lang="es-CR" b="1" dirty="0">
              <a:latin typeface="Arial Narrow" panose="020B0606020202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76043" y="244772"/>
            <a:ext cx="2542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INDICADORES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2760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1" y="4407931"/>
            <a:ext cx="2275772" cy="2275772"/>
          </a:xfrm>
          <a:prstGeom prst="rect">
            <a:avLst/>
          </a:prstGeom>
        </p:spPr>
      </p:pic>
      <p:sp>
        <p:nvSpPr>
          <p:cNvPr id="9" name="Rectángulo redondeado 33"/>
          <p:cNvSpPr/>
          <p:nvPr/>
        </p:nvSpPr>
        <p:spPr>
          <a:xfrm>
            <a:off x="7248128" y="-1769343"/>
            <a:ext cx="7014661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en-US" sz="1600" b="1" dirty="0">
              <a:latin typeface="Arial" charset="0"/>
              <a:cs typeface="Arial" charset="0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447595" y="6165305"/>
            <a:ext cx="7104789" cy="365125"/>
          </a:xfrm>
        </p:spPr>
        <p:txBody>
          <a:bodyPr/>
          <a:lstStyle/>
          <a:p>
            <a:r>
              <a:rPr lang="es-ES" smtClean="0"/>
              <a:t>Unidad de Desarrollo Estratégico del Sistema Nacional de Gestión del Riesgo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93404"/>
              </p:ext>
            </p:extLst>
          </p:nvPr>
        </p:nvGraphicFramePr>
        <p:xfrm>
          <a:off x="685080" y="1844824"/>
          <a:ext cx="105189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3"/>
                <a:gridCol w="76482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CR" sz="11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CR" sz="11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Inicio</a:t>
                      </a:r>
                      <a:endParaRPr lang="es-CR" sz="1200" b="1" dirty="0"/>
                    </a:p>
                  </a:txBody>
                  <a:tcPr marL="121920" marR="121920"/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CR" sz="11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86093"/>
              </p:ext>
            </p:extLst>
          </p:nvPr>
        </p:nvGraphicFramePr>
        <p:xfrm>
          <a:off x="2255573" y="1844824"/>
          <a:ext cx="1536171" cy="86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60"/>
                <a:gridCol w="421340"/>
                <a:gridCol w="766071"/>
              </a:tblGrid>
              <a:tr h="24091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0</a:t>
                      </a:r>
                      <a:endParaRPr lang="es-CR" sz="10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3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82274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3</a:t>
                      </a:r>
                      <a:endParaRPr lang="es-CR" sz="10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Línea</a:t>
                      </a:r>
                      <a:r>
                        <a:rPr lang="es-MX" sz="800" baseline="0" dirty="0" smtClean="0"/>
                        <a:t> base y antecedentes(1)</a:t>
                      </a:r>
                      <a:endParaRPr lang="es-CR" sz="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091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325504"/>
              </p:ext>
            </p:extLst>
          </p:nvPr>
        </p:nvGraphicFramePr>
        <p:xfrm>
          <a:off x="4175787" y="1844825"/>
          <a:ext cx="1536170" cy="86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60"/>
                <a:gridCol w="421341"/>
                <a:gridCol w="766069"/>
              </a:tblGrid>
              <a:tr h="25013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4</a:t>
                      </a:r>
                      <a:endParaRPr lang="es-CR" sz="10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63831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2</a:t>
                      </a:r>
                      <a:endParaRPr lang="es-CR" sz="10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Consulta</a:t>
                      </a:r>
                      <a:r>
                        <a:rPr lang="es-MX" sz="800" baseline="0" dirty="0" smtClean="0"/>
                        <a:t> Experta </a:t>
                      </a:r>
                      <a:r>
                        <a:rPr lang="es-MX" sz="800" dirty="0" smtClean="0"/>
                        <a:t>Política GR(2)</a:t>
                      </a:r>
                      <a:endParaRPr lang="es-CR" sz="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5013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4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962836" y="6064416"/>
            <a:ext cx="1811152" cy="2462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Fin más tarde</a:t>
            </a:r>
            <a:endParaRPr lang="es-CR" sz="1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962837" y="5064474"/>
            <a:ext cx="1818641" cy="2616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Inicio más temprano</a:t>
            </a:r>
            <a:endParaRPr lang="es-CR" sz="1100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962839" y="5387435"/>
            <a:ext cx="1818639" cy="2616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solidFill>
                  <a:schemeClr val="bg1"/>
                </a:solidFill>
              </a:rPr>
              <a:t>Fin más temprano</a:t>
            </a:r>
            <a:endParaRPr lang="es-CR" sz="11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962838" y="5725925"/>
            <a:ext cx="1818641" cy="2616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Inicio más tarde</a:t>
            </a:r>
            <a:endParaRPr lang="es-CR" sz="1100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09166"/>
              </p:ext>
            </p:extLst>
          </p:nvPr>
        </p:nvGraphicFramePr>
        <p:xfrm>
          <a:off x="7920204" y="1844824"/>
          <a:ext cx="144015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63"/>
                <a:gridCol w="395007"/>
                <a:gridCol w="718188"/>
              </a:tblGrid>
              <a:tr h="21914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54678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</a:t>
                      </a:r>
                      <a:endParaRPr lang="es-CR" sz="10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Aprobación de</a:t>
                      </a:r>
                      <a:r>
                        <a:rPr lang="es-MX" sz="900" baseline="0" dirty="0" smtClean="0"/>
                        <a:t> JD-CNE(4)</a:t>
                      </a:r>
                      <a:endParaRPr lang="es-CR" sz="9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1826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7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7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73936"/>
              </p:ext>
            </p:extLst>
          </p:nvPr>
        </p:nvGraphicFramePr>
        <p:xfrm>
          <a:off x="9840417" y="1844826"/>
          <a:ext cx="1440159" cy="87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63"/>
                <a:gridCol w="395007"/>
                <a:gridCol w="718189"/>
              </a:tblGrid>
              <a:tr h="239069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7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86921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</a:t>
                      </a:r>
                      <a:endParaRPr lang="es-CR" sz="10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Propuesta</a:t>
                      </a:r>
                      <a:r>
                        <a:rPr lang="es-MX" sz="900" baseline="0" dirty="0" smtClean="0"/>
                        <a:t> de Decreto(5)</a:t>
                      </a:r>
                      <a:endParaRPr lang="es-CR" sz="9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381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7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9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86580"/>
              </p:ext>
            </p:extLst>
          </p:nvPr>
        </p:nvGraphicFramePr>
        <p:xfrm>
          <a:off x="2223743" y="3714247"/>
          <a:ext cx="1471991" cy="86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07"/>
                <a:gridCol w="462272"/>
                <a:gridCol w="732012"/>
              </a:tblGrid>
              <a:tr h="2448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7</a:t>
                      </a:r>
                      <a:endParaRPr lang="es-CR" sz="9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8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</a:t>
                      </a:r>
                      <a:endParaRPr lang="es-CR" sz="9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800" dirty="0" smtClean="0"/>
                        <a:t>Talleres Consulta PNGR(6)</a:t>
                      </a:r>
                      <a:endParaRPr lang="es-CR" sz="800" dirty="0"/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42637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8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8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8583"/>
              </p:ext>
            </p:extLst>
          </p:nvPr>
        </p:nvGraphicFramePr>
        <p:xfrm>
          <a:off x="6096000" y="1844824"/>
          <a:ext cx="144016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63"/>
                <a:gridCol w="395007"/>
                <a:gridCol w="718191"/>
              </a:tblGrid>
              <a:tr h="22631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1</a:t>
                      </a:r>
                      <a:endParaRPr lang="es-CR" sz="10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Validación</a:t>
                      </a:r>
                      <a:r>
                        <a:rPr lang="es-MX" sz="900" baseline="0" dirty="0" smtClean="0"/>
                        <a:t> de Política(3)</a:t>
                      </a:r>
                      <a:endParaRPr lang="es-CR" sz="9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2631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6</a:t>
                      </a:r>
                      <a:endParaRPr lang="es-CR" sz="10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56590"/>
              </p:ext>
            </p:extLst>
          </p:nvPr>
        </p:nvGraphicFramePr>
        <p:xfrm>
          <a:off x="4175787" y="3714245"/>
          <a:ext cx="1619875" cy="86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64"/>
                <a:gridCol w="444299"/>
                <a:gridCol w="807812"/>
              </a:tblGrid>
              <a:tr h="2448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10</a:t>
                      </a:r>
                      <a:endParaRPr lang="es-CR" sz="9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10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</a:t>
                      </a:r>
                      <a:endParaRPr lang="es-CR" sz="9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Validación PNGR-FNGR(7)</a:t>
                      </a:r>
                      <a:endParaRPr lang="es-CR" sz="9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14645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11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11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74793"/>
              </p:ext>
            </p:extLst>
          </p:nvPr>
        </p:nvGraphicFramePr>
        <p:xfrm>
          <a:off x="6288020" y="3706627"/>
          <a:ext cx="1459686" cy="88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396"/>
                <a:gridCol w="400363"/>
                <a:gridCol w="727927"/>
              </a:tblGrid>
              <a:tr h="2448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11</a:t>
                      </a:r>
                      <a:endParaRPr lang="es-CR" sz="9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11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</a:t>
                      </a:r>
                      <a:endParaRPr lang="es-CR" sz="9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Aprobación</a:t>
                      </a:r>
                      <a:r>
                        <a:rPr lang="es-MX" sz="900" baseline="0" dirty="0" smtClean="0"/>
                        <a:t> JD-CNE(8)</a:t>
                      </a:r>
                      <a:endParaRPr lang="es-CR" sz="9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43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12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12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35346"/>
              </p:ext>
            </p:extLst>
          </p:nvPr>
        </p:nvGraphicFramePr>
        <p:xfrm>
          <a:off x="8067861" y="3714245"/>
          <a:ext cx="1484524" cy="86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35"/>
                <a:gridCol w="407176"/>
                <a:gridCol w="740313"/>
              </a:tblGrid>
              <a:tr h="244827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11</a:t>
                      </a:r>
                      <a:endParaRPr lang="es-CR" sz="9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11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</a:t>
                      </a:r>
                      <a:endParaRPr lang="es-CR" sz="9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Presentación</a:t>
                      </a:r>
                      <a:r>
                        <a:rPr lang="es-MX" sz="900" baseline="0" dirty="0" smtClean="0"/>
                        <a:t> Pública(9)</a:t>
                      </a:r>
                      <a:endParaRPr lang="es-CR" sz="9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23029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13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13</a:t>
                      </a:r>
                      <a:endParaRPr lang="es-CR" sz="900" dirty="0"/>
                    </a:p>
                  </a:txBody>
                  <a:tcPr marL="121920" marR="12192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1" name="Conector recto de flecha 20"/>
          <p:cNvCxnSpPr>
            <a:stCxn id="3" idx="3"/>
            <a:endCxn id="10" idx="1"/>
          </p:cNvCxnSpPr>
          <p:nvPr/>
        </p:nvCxnSpPr>
        <p:spPr>
          <a:xfrm>
            <a:off x="1736976" y="2276873"/>
            <a:ext cx="518597" cy="29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0" idx="3"/>
            <a:endCxn id="11" idx="1"/>
          </p:cNvCxnSpPr>
          <p:nvPr/>
        </p:nvCxnSpPr>
        <p:spPr>
          <a:xfrm flipV="1">
            <a:off x="3791744" y="2276873"/>
            <a:ext cx="384043" cy="29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endCxn id="16" idx="1"/>
          </p:cNvCxnSpPr>
          <p:nvPr/>
        </p:nvCxnSpPr>
        <p:spPr>
          <a:xfrm flipV="1">
            <a:off x="5711957" y="2271544"/>
            <a:ext cx="384043" cy="53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>
            <a:stCxn id="16" idx="3"/>
            <a:endCxn id="13" idx="1"/>
          </p:cNvCxnSpPr>
          <p:nvPr/>
        </p:nvCxnSpPr>
        <p:spPr>
          <a:xfrm>
            <a:off x="7536161" y="2271544"/>
            <a:ext cx="38404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14" idx="1"/>
          </p:cNvCxnSpPr>
          <p:nvPr/>
        </p:nvCxnSpPr>
        <p:spPr>
          <a:xfrm>
            <a:off x="9360363" y="2271545"/>
            <a:ext cx="480053" cy="10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9552384" y="2271544"/>
            <a:ext cx="0" cy="94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1391477" y="3212976"/>
            <a:ext cx="81609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391477" y="3212977"/>
            <a:ext cx="0" cy="936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endCxn id="15" idx="1"/>
          </p:cNvCxnSpPr>
          <p:nvPr/>
        </p:nvCxnSpPr>
        <p:spPr>
          <a:xfrm>
            <a:off x="1391478" y="4149079"/>
            <a:ext cx="83226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stCxn id="15" idx="3"/>
            <a:endCxn id="17" idx="1"/>
          </p:cNvCxnSpPr>
          <p:nvPr/>
        </p:nvCxnSpPr>
        <p:spPr>
          <a:xfrm flipV="1">
            <a:off x="3695734" y="4149077"/>
            <a:ext cx="480053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17" idx="3"/>
            <a:endCxn id="18" idx="1"/>
          </p:cNvCxnSpPr>
          <p:nvPr/>
        </p:nvCxnSpPr>
        <p:spPr>
          <a:xfrm>
            <a:off x="5795662" y="4149078"/>
            <a:ext cx="492358" cy="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>
            <a:endCxn id="19" idx="1"/>
          </p:cNvCxnSpPr>
          <p:nvPr/>
        </p:nvCxnSpPr>
        <p:spPr>
          <a:xfrm>
            <a:off x="7747705" y="4149077"/>
            <a:ext cx="3201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75593"/>
              </p:ext>
            </p:extLst>
          </p:nvPr>
        </p:nvGraphicFramePr>
        <p:xfrm>
          <a:off x="9962835" y="3717029"/>
          <a:ext cx="127557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7"/>
                <a:gridCol w="927457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13</a:t>
                      </a:r>
                      <a:endParaRPr lang="es-CR" sz="1100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0</a:t>
                      </a:r>
                      <a:endParaRPr lang="es-CR" sz="1100" dirty="0"/>
                    </a:p>
                  </a:txBody>
                  <a:tcPr marL="121920" marR="12192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/>
                        <a:t>Fin</a:t>
                      </a:r>
                      <a:endParaRPr lang="es-CR" sz="1100" b="1" dirty="0"/>
                    </a:p>
                  </a:txBody>
                  <a:tcPr marL="121920" marR="121920"/>
                </a:tc>
              </a:tr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 smtClean="0"/>
                        <a:t>13</a:t>
                      </a:r>
                      <a:endParaRPr lang="es-CR" sz="1100" dirty="0"/>
                    </a:p>
                  </a:txBody>
                  <a:tcPr marL="121920" marR="12192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1" name="Conector recto de flecha 70"/>
          <p:cNvCxnSpPr>
            <a:stCxn id="19" idx="3"/>
            <a:endCxn id="69" idx="1"/>
          </p:cNvCxnSpPr>
          <p:nvPr/>
        </p:nvCxnSpPr>
        <p:spPr>
          <a:xfrm flipV="1">
            <a:off x="9552385" y="4149077"/>
            <a:ext cx="41045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redondeado 71"/>
          <p:cNvSpPr/>
          <p:nvPr/>
        </p:nvSpPr>
        <p:spPr>
          <a:xfrm>
            <a:off x="3939401" y="198898"/>
            <a:ext cx="4128459" cy="72645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RUTA CRÍTICA</a:t>
            </a:r>
          </a:p>
          <a:p>
            <a:pPr algn="ctr"/>
            <a:r>
              <a:rPr lang="es-MX" sz="1400" b="1" dirty="0" smtClean="0"/>
              <a:t>(Meses)</a:t>
            </a:r>
            <a:endParaRPr lang="es-CR" sz="1400" b="1" dirty="0"/>
          </a:p>
        </p:txBody>
      </p:sp>
      <p:sp>
        <p:nvSpPr>
          <p:cNvPr id="73" name="CuadroTexto 72"/>
          <p:cNvSpPr txBox="1"/>
          <p:nvPr/>
        </p:nvSpPr>
        <p:spPr>
          <a:xfrm>
            <a:off x="685081" y="1544547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Enero 2015</a:t>
            </a:r>
            <a:endParaRPr lang="es-CR" sz="11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9988094" y="3419418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Enero 2016</a:t>
            </a:r>
            <a:endParaRPr lang="es-CR" sz="1100" dirty="0"/>
          </a:p>
        </p:txBody>
      </p:sp>
      <p:sp>
        <p:nvSpPr>
          <p:cNvPr id="76" name="CuadroTexto 75"/>
          <p:cNvSpPr txBox="1"/>
          <p:nvPr/>
        </p:nvSpPr>
        <p:spPr>
          <a:xfrm>
            <a:off x="8769183" y="1527162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Julio 2015</a:t>
            </a:r>
            <a:endParaRPr lang="es-CR" sz="1100" dirty="0"/>
          </a:p>
        </p:txBody>
      </p:sp>
      <p:sp>
        <p:nvSpPr>
          <p:cNvPr id="77" name="CuadroTexto 76"/>
          <p:cNvSpPr txBox="1"/>
          <p:nvPr/>
        </p:nvSpPr>
        <p:spPr>
          <a:xfrm>
            <a:off x="4315570" y="3419418"/>
            <a:ext cx="9717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Octubre 2015</a:t>
            </a:r>
            <a:endParaRPr lang="es-CR" sz="1100" dirty="0"/>
          </a:p>
        </p:txBody>
      </p:sp>
      <p:sp>
        <p:nvSpPr>
          <p:cNvPr id="78" name="Rectángulo redondeado 77"/>
          <p:cNvSpPr/>
          <p:nvPr/>
        </p:nvSpPr>
        <p:spPr>
          <a:xfrm>
            <a:off x="3135714" y="981109"/>
            <a:ext cx="6112593" cy="39483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Política y Plan Nacional de Gestión del Riesgo</a:t>
            </a:r>
            <a:endParaRPr lang="es-CR" dirty="0"/>
          </a:p>
        </p:txBody>
      </p:sp>
      <p:sp>
        <p:nvSpPr>
          <p:cNvPr id="82" name="CuadroTexto 81"/>
          <p:cNvSpPr txBox="1"/>
          <p:nvPr/>
        </p:nvSpPr>
        <p:spPr>
          <a:xfrm>
            <a:off x="685081" y="2724747"/>
            <a:ext cx="8675283" cy="2616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solidFill>
                  <a:schemeClr val="bg1"/>
                </a:solidFill>
              </a:rPr>
              <a:t>Producto 1: Política Nacional 2016-2030</a:t>
            </a:r>
            <a:endParaRPr lang="es-CR" sz="1100" b="1" dirty="0">
              <a:solidFill>
                <a:schemeClr val="bg1"/>
              </a:solidFill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2255574" y="4675891"/>
            <a:ext cx="7508356" cy="26161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/>
              <a:t>Producto 2: Plan Nacional 2016-2020</a:t>
            </a:r>
            <a:endParaRPr lang="es-CR" sz="1100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9996781" y="6402905"/>
            <a:ext cx="1340432" cy="2616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MX" sz="1100" dirty="0" smtClean="0"/>
              <a:t>Tiempo de actividad</a:t>
            </a:r>
            <a:endParaRPr lang="es-CR" sz="1100" dirty="0"/>
          </a:p>
        </p:txBody>
      </p:sp>
      <p:sp>
        <p:nvSpPr>
          <p:cNvPr id="20" name="19 Flecha abajo"/>
          <p:cNvSpPr/>
          <p:nvPr/>
        </p:nvSpPr>
        <p:spPr>
          <a:xfrm>
            <a:off x="8067861" y="1535625"/>
            <a:ext cx="491375" cy="2705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lecha abajo"/>
          <p:cNvSpPr/>
          <p:nvPr/>
        </p:nvSpPr>
        <p:spPr>
          <a:xfrm>
            <a:off x="2447594" y="3335211"/>
            <a:ext cx="491375" cy="2705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5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00" y="2180182"/>
            <a:ext cx="2377424" cy="2377424"/>
          </a:xfrm>
          <a:prstGeom prst="rect">
            <a:avLst/>
          </a:prstGeom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23783" y="6309321"/>
            <a:ext cx="2895600" cy="365125"/>
          </a:xfrm>
        </p:spPr>
        <p:txBody>
          <a:bodyPr/>
          <a:lstStyle/>
          <a:p>
            <a:r>
              <a:rPr lang="es-ES" dirty="0" smtClean="0"/>
              <a:t>Unidad de Desarrollo Estratégico del Sistema Nacional de Gestión del Riesgo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95" y="1804245"/>
            <a:ext cx="3739480" cy="3739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3 CuadroTexto"/>
          <p:cNvSpPr txBox="1"/>
          <p:nvPr/>
        </p:nvSpPr>
        <p:spPr>
          <a:xfrm>
            <a:off x="2134181" y="5466759"/>
            <a:ext cx="216647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Género</a:t>
            </a:r>
          </a:p>
        </p:txBody>
      </p:sp>
      <p:sp>
        <p:nvSpPr>
          <p:cNvPr id="13" name="13 CuadroTexto"/>
          <p:cNvSpPr txBox="1"/>
          <p:nvPr/>
        </p:nvSpPr>
        <p:spPr>
          <a:xfrm>
            <a:off x="5164640" y="4774153"/>
            <a:ext cx="2036776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Derechos Humanos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53595" y="5174393"/>
            <a:ext cx="3739480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ENFOQUES TRANSVERSALES</a:t>
            </a:r>
          </a:p>
        </p:txBody>
      </p:sp>
      <p:sp>
        <p:nvSpPr>
          <p:cNvPr id="15" name="13 CuadroTexto"/>
          <p:cNvSpPr txBox="1"/>
          <p:nvPr/>
        </p:nvSpPr>
        <p:spPr>
          <a:xfrm>
            <a:off x="7985666" y="5480233"/>
            <a:ext cx="221227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Desarrollo Sostenible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631695" y="3500155"/>
            <a:ext cx="2295871" cy="584775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 Narrow" panose="020B0606020202030204" pitchFamily="34" charset="0"/>
              </a:rPr>
              <a:t>Responsabilidades y deberes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4912331" y="204142"/>
            <a:ext cx="2797649" cy="400110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>
            <a:defPPr>
              <a:defRPr lang="es-CR"/>
            </a:defPPr>
            <a:lvl1pPr>
              <a:defRPr b="1" u="sng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2000" dirty="0"/>
              <a:t>PRINCIPIOS RECTORES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118372" y="4254206"/>
            <a:ext cx="2295872" cy="338554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 Narrow" panose="020B0606020202030204" pitchFamily="34" charset="0"/>
              </a:rPr>
              <a:t>Énfasis en comunidad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821952" y="4835839"/>
            <a:ext cx="2259484" cy="338554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 Narrow" panose="020B0606020202030204" pitchFamily="34" charset="0"/>
              </a:rPr>
              <a:t>Participación ciudadana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616460" y="2996877"/>
            <a:ext cx="2295871" cy="400110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 Narrow" panose="020B0606020202030204" pitchFamily="34" charset="0"/>
              </a:rPr>
              <a:t>Cooperación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820884" y="2325972"/>
            <a:ext cx="2277805" cy="584775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rial Narrow" panose="020B0606020202030204" pitchFamily="34" charset="0"/>
              </a:rPr>
              <a:t>Transparencia y rendición de cuentas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8077191" y="4739524"/>
            <a:ext cx="2307276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Innovación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781987" y="4084929"/>
            <a:ext cx="2307276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Adaptación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333736" y="3335431"/>
            <a:ext cx="2307276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Transformación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269126" y="2827600"/>
            <a:ext cx="2307276" cy="400110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Inclusión Social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106968" y="1771058"/>
            <a:ext cx="2307276" cy="338554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Solidaridad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864307" y="1372055"/>
            <a:ext cx="2307276" cy="584775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Integralidad del proceso de gestión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5146539" y="697575"/>
            <a:ext cx="2295872" cy="584775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Razonabilidad y proporcionalidad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3095620" y="943360"/>
            <a:ext cx="2278777" cy="338554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Coordinación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7158968" y="943795"/>
            <a:ext cx="2273112" cy="338554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Protección de la vida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8049701" y="1771058"/>
            <a:ext cx="2273112" cy="338554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Prevención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096741" y="2237977"/>
            <a:ext cx="2312938" cy="400110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Resiliencia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6331411" y="1355561"/>
            <a:ext cx="2307276" cy="584775"/>
          </a:xfrm>
          <a:prstGeom prst="rect">
            <a:avLst/>
          </a:prstGeom>
          <a:solidFill>
            <a:srgbClr val="FF00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latin typeface="Arial Narrow" panose="020B0606020202030204" pitchFamily="34" charset="0"/>
              </a:rPr>
              <a:t>Estado de necesidad y urgencia</a:t>
            </a:r>
          </a:p>
        </p:txBody>
      </p:sp>
      <p:sp>
        <p:nvSpPr>
          <p:cNvPr id="9" name="AutoShape 19" descr="Resultado de imagen para simbolo de derechos humanos"/>
          <p:cNvSpPr>
            <a:spLocks noChangeAspect="1" noChangeArrowheads="1"/>
          </p:cNvSpPr>
          <p:nvPr/>
        </p:nvSpPr>
        <p:spPr bwMode="auto">
          <a:xfrm>
            <a:off x="1625811" y="-76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3" descr="https://upload.wikimedia.org/wikipedia/commons/thumb/d/d3/HumanRightsLogo.svg/250px-HumanRightsLogo.svg.png"/>
          <p:cNvSpPr>
            <a:spLocks noChangeAspect="1" noChangeArrowheads="1"/>
          </p:cNvSpPr>
          <p:nvPr/>
        </p:nvSpPr>
        <p:spPr bwMode="auto">
          <a:xfrm>
            <a:off x="1841711" y="840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AutoShape 29" descr="Resultado de imagen para simbolo de derechos humanos onu"/>
          <p:cNvSpPr>
            <a:spLocks noChangeAspect="1" noChangeArrowheads="1"/>
          </p:cNvSpPr>
          <p:nvPr/>
        </p:nvSpPr>
        <p:spPr bwMode="auto">
          <a:xfrm>
            <a:off x="1778211" y="760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AutoShape 31" descr="Imagen relacionad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79786" y="-76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02" y="5605938"/>
            <a:ext cx="825466" cy="7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44" descr="https://upload.wikimedia.org/wikipedia/commons/thumb/e/e1/Combotrans.svg/400px-Combotrans.svg.png"/>
          <p:cNvSpPr>
            <a:spLocks noChangeAspect="1" noChangeArrowheads="1"/>
          </p:cNvSpPr>
          <p:nvPr/>
        </p:nvSpPr>
        <p:spPr bwMode="auto">
          <a:xfrm>
            <a:off x="1689311" y="-6839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AutoShape 48" descr="https://upload.wikimedia.org/wikipedia/commons/thumb/e/e1/Combotrans.svg/400px-Combotrans.svg.png"/>
          <p:cNvSpPr>
            <a:spLocks noChangeAspect="1" noChangeArrowheads="1"/>
          </p:cNvSpPr>
          <p:nvPr/>
        </p:nvSpPr>
        <p:spPr bwMode="auto">
          <a:xfrm>
            <a:off x="1994111" y="23640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41" y="5850434"/>
            <a:ext cx="859656" cy="8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170" y="5948128"/>
            <a:ext cx="962709" cy="87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ángulo 39"/>
          <p:cNvSpPr/>
          <p:nvPr/>
        </p:nvSpPr>
        <p:spPr>
          <a:xfrm>
            <a:off x="11354600" y="0"/>
            <a:ext cx="81248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6043" y="244772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rPr>
              <a:t>PRINCIPIOS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19286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9D825202BE63F46B0E723067A97EB34" ma:contentTypeVersion="0" ma:contentTypeDescription="Crear nuevo documento." ma:contentTypeScope="" ma:versionID="e6ced9dafeb7875cdfb0deeb4555aaa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FEBAA3-3F90-40BF-AFC7-A298454A7E5C}"/>
</file>

<file path=customXml/itemProps2.xml><?xml version="1.0" encoding="utf-8"?>
<ds:datastoreItem xmlns:ds="http://schemas.openxmlformats.org/officeDocument/2006/customXml" ds:itemID="{202DEE23-442A-418D-9C95-EDC7D056AE76}"/>
</file>

<file path=customXml/itemProps3.xml><?xml version="1.0" encoding="utf-8"?>
<ds:datastoreItem xmlns:ds="http://schemas.openxmlformats.org/officeDocument/2006/customXml" ds:itemID="{4A3CE6BA-B904-44CC-880C-D9BC9A8D44A1}"/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2105</Words>
  <Application>Microsoft Office PowerPoint</Application>
  <PresentationFormat>Personalizado</PresentationFormat>
  <Paragraphs>627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Boris Ramírez</dc:creator>
  <cp:lastModifiedBy>Carlos Picado Rojas</cp:lastModifiedBy>
  <cp:revision>39</cp:revision>
  <cp:lastPrinted>2016-04-05T19:41:34Z</cp:lastPrinted>
  <dcterms:created xsi:type="dcterms:W3CDTF">2016-03-25T03:45:11Z</dcterms:created>
  <dcterms:modified xsi:type="dcterms:W3CDTF">2016-10-31T05:26:00Z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0x010100E9D825202BE63F46B0E723067A97EB34</vt:lpwstr>
  </property>
</Properties>
</file>