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60" r:id="rId6"/>
    <p:sldId id="312" r:id="rId7"/>
    <p:sldId id="313" r:id="rId8"/>
    <p:sldId id="314" r:id="rId9"/>
    <p:sldId id="315" r:id="rId10"/>
  </p:sldIdLst>
  <p:sldSz cx="12192000" cy="6858000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B96BAF-93D8-4FD5-8502-1556BFDD16F6}" type="datetimeFigureOut">
              <a:rPr lang="es-CR" smtClean="0"/>
              <a:t>21/03/2022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97A403-4993-413C-8666-2BD9C46AD9C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8332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E7AC23-D482-4D2D-872A-539891530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3123B9-A2AC-44CB-9872-D3308CAD83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F7B272-21E5-4FDC-878D-646AF3BCA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60B37A-69F5-4219-BE5B-A6F3059C0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D5E154-6347-4DC8-A443-7E386D11C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041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C52C74-5D9C-40DF-ACD3-480CD8183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20762CE-959F-47E6-9423-E1B61F9FE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E6892D-217A-4785-9F1F-170FCA4F9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A980AB-9878-4F23-AD5D-AF3EC67E5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33B2AA-9B8C-4042-8C25-EB02BBFF7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5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D54943C-3B0F-435D-BEC5-91383E2701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F7F7393-61A7-400E-AA7A-528164534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A4C87D-03A1-4C9E-9303-17928B620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CF5A94-0911-4343-81A3-B14461553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C46081-2F13-4B86-A8B3-EBE3DE8FC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540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65680D-0F5E-4C62-B971-70784DEDB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028D5C-AF25-4903-B52D-802E33558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1550B0-7A1F-48C3-8041-38E1602F9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60D7C4-009C-4D27-A65B-26AF624D8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214B70-3258-4B9E-B65B-E983788EC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3277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2F04D-2CFC-4171-9AB2-8E8951E4F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3828D0-CB2F-4D00-8B74-FDA8BD4A8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C576A9-AAE2-4A66-8A8F-CF038AB9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52AB7F-7923-4EBB-8DDE-7C9348A0C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284587-A7E9-4B11-81BA-9BE365C34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038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7256A6-F8EE-4BE6-89F3-DCE5AFBBA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E1BD26-92E4-4FAF-B72C-FA5B17F80E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6FE66F9-8B77-4795-B024-11EDBD63B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224A89-A8E8-4023-8B40-54816B01B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5BB1D7-ED84-43A9-B695-F9DAB98AD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D70126-9ABE-4090-9130-C0AA28D2D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195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BC815-2CCB-4253-93D6-5CA4E02E7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5B0ED7-2828-4F56-AA43-5BAF1CB7D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2D38B52-A2ED-479B-BC9E-E0FAD8CA2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D0ECD50-8F25-487A-9C6F-71DAE5EEA5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2E5F11D-D273-456E-970D-37A786F999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FC34324-F110-4CA8-86C3-4D9E4B9D6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E860F21-4557-477F-886E-479142A47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837FC82-C61C-4FFE-92F2-5B413EBCF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891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674C66-4F68-4B3D-8810-787C8211C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80E1D9-E70F-48D7-AC28-68FABC220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A1EEEB7-E2C8-4BB7-95F4-4D749B934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EB8588-0D7E-4E64-B53D-A5A0C679A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652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DF1CC58-5986-49D3-8746-69EE3C60B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74BBEB-F1D6-4E11-82EE-EF0E49986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5A9EE8A-94C6-45F0-A8DA-2781BDD10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858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F003E8-82F2-48F3-ABC3-CE51E3154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A286CB-629D-4A0C-9514-BAA2A207C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7322915-43D2-4C59-B6C7-8658E36E2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5FF0C4A-B24E-44FE-A9B7-3A01F69A1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FEC40E-38BF-42C1-B685-DC598A81D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EB2CC8-DF76-4250-9AEA-9F7DFB7AB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03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AC49-CE91-4707-B250-4DE25CE85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2A9BB57-91E5-4D9F-BC5B-DB0C48745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E6E3FFC-708C-4BCE-8C8F-EB1D71295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308845-5538-47F7-9CF8-5DA2AA815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EDD014-01DE-4B67-A0E7-9D7253418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72DBEB-6503-454D-9974-67E240F19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642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C1D3FDB-F104-425A-8FF2-3B6397818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8E937D-9594-4572-AB87-C7115BC57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B536C9-5EFC-4D08-834A-5E5119693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381179-D566-47AA-B338-68A46270C6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A1BBF6-3D23-4047-88F6-3277117B0C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518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85346" y="840375"/>
            <a:ext cx="46196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4400" b="1" dirty="0"/>
              <a:t>INFORME DE SEGUIMIENTO II TRIMESTRE 2021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B104B0A-6111-4CEF-BEEF-9B0550838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6987" y="4412957"/>
            <a:ext cx="161907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CR" sz="1200" dirty="0">
                <a:latin typeface="Arial" panose="020B0604020202020204" pitchFamily="34" charset="0"/>
              </a:rPr>
              <a:t>CUMPLIMIENTO A LOS ACUERDOS: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C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4BF11E9-8855-42A5-A18E-132DC07F8C14}"/>
              </a:ext>
            </a:extLst>
          </p:cNvPr>
          <p:cNvSpPr txBox="1"/>
          <p:nvPr/>
        </p:nvSpPr>
        <p:spPr>
          <a:xfrm>
            <a:off x="9382976" y="4628400"/>
            <a:ext cx="190220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altLang="es-C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200-11-2018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ES" altLang="es-CR" sz="1400" b="1" dirty="0">
                <a:latin typeface="Arial" panose="020B0604020202020204" pitchFamily="34" charset="0"/>
              </a:rPr>
              <a:t>169-08-2019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altLang="es-C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036-02-2020</a:t>
            </a:r>
          </a:p>
        </p:txBody>
      </p:sp>
    </p:spTree>
    <p:extLst>
      <p:ext uri="{BB962C8B-B14F-4D97-AF65-F5344CB8AC3E}">
        <p14:creationId xmlns:p14="http://schemas.microsoft.com/office/powerpoint/2010/main" val="1161045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14811" y="2779414"/>
            <a:ext cx="1137718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INFORME DE EJECUCIÓN PRESUPUESTARIA DEL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II TRIMESTRE 2021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98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echa: pentágono 5">
            <a:extLst>
              <a:ext uri="{FF2B5EF4-FFF2-40B4-BE49-F238E27FC236}">
                <a16:creationId xmlns:a16="http://schemas.microsoft.com/office/drawing/2014/main" id="{ADE6CF7B-43A2-4FBF-A3E8-CEAEB15B8EB2}"/>
              </a:ext>
            </a:extLst>
          </p:cNvPr>
          <p:cNvSpPr/>
          <p:nvPr/>
        </p:nvSpPr>
        <p:spPr>
          <a:xfrm>
            <a:off x="756959" y="2198093"/>
            <a:ext cx="2582590" cy="2461814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 dirty="0"/>
              <a:t>DISTRIBUCIÓN DE</a:t>
            </a:r>
          </a:p>
          <a:p>
            <a:pPr algn="ctr"/>
            <a:r>
              <a:rPr lang="es-CR" sz="1600" b="1" dirty="0"/>
              <a:t>EGRESOS DEL II TRIMESTRE DEL 2021 (MILLONES DE COLONES)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FE2D58D-73E2-4F45-AD73-81743A3C52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177140"/>
              </p:ext>
            </p:extLst>
          </p:nvPr>
        </p:nvGraphicFramePr>
        <p:xfrm>
          <a:off x="3916377" y="1802407"/>
          <a:ext cx="6070600" cy="2857500"/>
        </p:xfrm>
        <a:graphic>
          <a:graphicData uri="http://schemas.openxmlformats.org/drawingml/2006/table">
            <a:tbl>
              <a:tblPr/>
              <a:tblGrid>
                <a:gridCol w="2329631">
                  <a:extLst>
                    <a:ext uri="{9D8B030D-6E8A-4147-A177-3AD203B41FA5}">
                      <a16:colId xmlns:a16="http://schemas.microsoft.com/office/drawing/2014/main" val="2730629183"/>
                    </a:ext>
                  </a:extLst>
                </a:gridCol>
                <a:gridCol w="924457">
                  <a:extLst>
                    <a:ext uri="{9D8B030D-6E8A-4147-A177-3AD203B41FA5}">
                      <a16:colId xmlns:a16="http://schemas.microsoft.com/office/drawing/2014/main" val="2832688485"/>
                    </a:ext>
                  </a:extLst>
                </a:gridCol>
                <a:gridCol w="924457">
                  <a:extLst>
                    <a:ext uri="{9D8B030D-6E8A-4147-A177-3AD203B41FA5}">
                      <a16:colId xmlns:a16="http://schemas.microsoft.com/office/drawing/2014/main" val="2401153988"/>
                    </a:ext>
                  </a:extLst>
                </a:gridCol>
                <a:gridCol w="209544">
                  <a:extLst>
                    <a:ext uri="{9D8B030D-6E8A-4147-A177-3AD203B41FA5}">
                      <a16:colId xmlns:a16="http://schemas.microsoft.com/office/drawing/2014/main" val="1853396138"/>
                    </a:ext>
                  </a:extLst>
                </a:gridCol>
                <a:gridCol w="739565">
                  <a:extLst>
                    <a:ext uri="{9D8B030D-6E8A-4147-A177-3AD203B41FA5}">
                      <a16:colId xmlns:a16="http://schemas.microsoft.com/office/drawing/2014/main" val="3263701985"/>
                    </a:ext>
                  </a:extLst>
                </a:gridCol>
                <a:gridCol w="942946">
                  <a:extLst>
                    <a:ext uri="{9D8B030D-6E8A-4147-A177-3AD203B41FA5}">
                      <a16:colId xmlns:a16="http://schemas.microsoft.com/office/drawing/2014/main" val="597309596"/>
                    </a:ext>
                  </a:extLst>
                </a:gridCol>
              </a:tblGrid>
              <a:tr h="2381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trimestre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 trimestre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107298"/>
                  </a:ext>
                </a:extLst>
              </a:tr>
              <a:tr h="476250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Egresos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Egresos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09407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82970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 Remuneraciones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534921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Servicios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61471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Materiales y suministros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475647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Bienes duraderos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233864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Transferencias corrientes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79475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Transferencias de capital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33372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Cuentas especiales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1412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1,093.23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1,173.78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2610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267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echa: pentágono 3">
            <a:extLst>
              <a:ext uri="{FF2B5EF4-FFF2-40B4-BE49-F238E27FC236}">
                <a16:creationId xmlns:a16="http://schemas.microsoft.com/office/drawing/2014/main" id="{694F89AB-F1A5-4115-8CAC-8191BD8D203F}"/>
              </a:ext>
            </a:extLst>
          </p:cNvPr>
          <p:cNvSpPr/>
          <p:nvPr/>
        </p:nvSpPr>
        <p:spPr>
          <a:xfrm>
            <a:off x="450574" y="1706144"/>
            <a:ext cx="2478156" cy="3008456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 dirty="0"/>
              <a:t>EJECUCIÓN POR UNIDAD DEL PROGRMA DE GESTIÓN ADMINISTRATIVA DEL </a:t>
            </a:r>
            <a:r>
              <a:rPr lang="es-CR" sz="1600" b="1" dirty="0" err="1"/>
              <a:t>Ii</a:t>
            </a:r>
            <a:r>
              <a:rPr lang="es-CR" sz="1600" b="1" dirty="0"/>
              <a:t> TRIMESTRE 2021 (MILLONES DE COLONES)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B8FBCA7-5A85-46CA-9684-8166B9004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553482"/>
              </p:ext>
            </p:extLst>
          </p:nvPr>
        </p:nvGraphicFramePr>
        <p:xfrm>
          <a:off x="3092825" y="1253332"/>
          <a:ext cx="8734521" cy="4351336"/>
        </p:xfrm>
        <a:graphic>
          <a:graphicData uri="http://schemas.openxmlformats.org/drawingml/2006/table">
            <a:tbl>
              <a:tblPr/>
              <a:tblGrid>
                <a:gridCol w="2066319">
                  <a:extLst>
                    <a:ext uri="{9D8B030D-6E8A-4147-A177-3AD203B41FA5}">
                      <a16:colId xmlns:a16="http://schemas.microsoft.com/office/drawing/2014/main" val="1843470308"/>
                    </a:ext>
                  </a:extLst>
                </a:gridCol>
                <a:gridCol w="897326">
                  <a:extLst>
                    <a:ext uri="{9D8B030D-6E8A-4147-A177-3AD203B41FA5}">
                      <a16:colId xmlns:a16="http://schemas.microsoft.com/office/drawing/2014/main" val="278620182"/>
                    </a:ext>
                  </a:extLst>
                </a:gridCol>
                <a:gridCol w="658587">
                  <a:extLst>
                    <a:ext uri="{9D8B030D-6E8A-4147-A177-3AD203B41FA5}">
                      <a16:colId xmlns:a16="http://schemas.microsoft.com/office/drawing/2014/main" val="3688870293"/>
                    </a:ext>
                  </a:extLst>
                </a:gridCol>
                <a:gridCol w="732679">
                  <a:extLst>
                    <a:ext uri="{9D8B030D-6E8A-4147-A177-3AD203B41FA5}">
                      <a16:colId xmlns:a16="http://schemas.microsoft.com/office/drawing/2014/main" val="1167970922"/>
                    </a:ext>
                  </a:extLst>
                </a:gridCol>
                <a:gridCol w="847932">
                  <a:extLst>
                    <a:ext uri="{9D8B030D-6E8A-4147-A177-3AD203B41FA5}">
                      <a16:colId xmlns:a16="http://schemas.microsoft.com/office/drawing/2014/main" val="2282375052"/>
                    </a:ext>
                  </a:extLst>
                </a:gridCol>
                <a:gridCol w="288133">
                  <a:extLst>
                    <a:ext uri="{9D8B030D-6E8A-4147-A177-3AD203B41FA5}">
                      <a16:colId xmlns:a16="http://schemas.microsoft.com/office/drawing/2014/main" val="3841393675"/>
                    </a:ext>
                  </a:extLst>
                </a:gridCol>
                <a:gridCol w="938488">
                  <a:extLst>
                    <a:ext uri="{9D8B030D-6E8A-4147-A177-3AD203B41FA5}">
                      <a16:colId xmlns:a16="http://schemas.microsoft.com/office/drawing/2014/main" val="2764989232"/>
                    </a:ext>
                  </a:extLst>
                </a:gridCol>
                <a:gridCol w="658587">
                  <a:extLst>
                    <a:ext uri="{9D8B030D-6E8A-4147-A177-3AD203B41FA5}">
                      <a16:colId xmlns:a16="http://schemas.microsoft.com/office/drawing/2014/main" val="1597227012"/>
                    </a:ext>
                  </a:extLst>
                </a:gridCol>
                <a:gridCol w="790306">
                  <a:extLst>
                    <a:ext uri="{9D8B030D-6E8A-4147-A177-3AD203B41FA5}">
                      <a16:colId xmlns:a16="http://schemas.microsoft.com/office/drawing/2014/main" val="1999224506"/>
                    </a:ext>
                  </a:extLst>
                </a:gridCol>
                <a:gridCol w="856164">
                  <a:extLst>
                    <a:ext uri="{9D8B030D-6E8A-4147-A177-3AD203B41FA5}">
                      <a16:colId xmlns:a16="http://schemas.microsoft.com/office/drawing/2014/main" val="2192078685"/>
                    </a:ext>
                  </a:extLst>
                </a:gridCol>
              </a:tblGrid>
              <a:tr h="1977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Trimestre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 Trimestre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179772"/>
                  </a:ext>
                </a:extLst>
              </a:tr>
              <a:tr h="197788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y C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y C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85919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Presidencia-Junta Directiva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794043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Interna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318.20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55.35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335.70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43.39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53483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Comunicación Institucional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0.39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3413429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y Relaciones Internacionales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85851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Ejecutiva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45700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Legal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0.78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81981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Planificación Institucional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227101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de Servicios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268891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Tecnologías de Información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19.33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58.61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450288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Gestión Adm.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108044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Proveeduría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0.86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0.86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929018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Generales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270.21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64.66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270.21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49.22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39.17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661958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Financieros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676600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Humano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49.97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0.44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49.97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23.93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2458000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Procesos de Reconstrucción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8207832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Remuneraciones de Gestión Administrativa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2,320.00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21.22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573.26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2,300.00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409.34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4220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Programa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3,099.02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109.56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665.73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3,096.52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121.02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522.33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691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520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echa: pentágono 5">
            <a:extLst>
              <a:ext uri="{FF2B5EF4-FFF2-40B4-BE49-F238E27FC236}">
                <a16:creationId xmlns:a16="http://schemas.microsoft.com/office/drawing/2014/main" id="{70E2E562-359F-4F50-AB5B-AFFA8ADD2279}"/>
              </a:ext>
            </a:extLst>
          </p:cNvPr>
          <p:cNvSpPr/>
          <p:nvPr/>
        </p:nvSpPr>
        <p:spPr>
          <a:xfrm>
            <a:off x="271973" y="2198093"/>
            <a:ext cx="2643505" cy="2461814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 dirty="0"/>
              <a:t>EJECUCIÓN POR UNIDAD DEL PROGRAMA DE GESTIÓN DEL RIESGO DEL I TRIMESTRE 2021 (MILLONES DE COLONES)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B12C5D8-14E3-4D8C-BFD9-ED294F4F9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053334"/>
              </p:ext>
            </p:extLst>
          </p:nvPr>
        </p:nvGraphicFramePr>
        <p:xfrm>
          <a:off x="2841812" y="1362635"/>
          <a:ext cx="9170891" cy="4766320"/>
        </p:xfrm>
        <a:graphic>
          <a:graphicData uri="http://schemas.openxmlformats.org/drawingml/2006/table">
            <a:tbl>
              <a:tblPr/>
              <a:tblGrid>
                <a:gridCol w="2169552">
                  <a:extLst>
                    <a:ext uri="{9D8B030D-6E8A-4147-A177-3AD203B41FA5}">
                      <a16:colId xmlns:a16="http://schemas.microsoft.com/office/drawing/2014/main" val="2492643358"/>
                    </a:ext>
                  </a:extLst>
                </a:gridCol>
                <a:gridCol w="942156">
                  <a:extLst>
                    <a:ext uri="{9D8B030D-6E8A-4147-A177-3AD203B41FA5}">
                      <a16:colId xmlns:a16="http://schemas.microsoft.com/office/drawing/2014/main" val="3223658094"/>
                    </a:ext>
                  </a:extLst>
                </a:gridCol>
                <a:gridCol w="691489">
                  <a:extLst>
                    <a:ext uri="{9D8B030D-6E8A-4147-A177-3AD203B41FA5}">
                      <a16:colId xmlns:a16="http://schemas.microsoft.com/office/drawing/2014/main" val="3628805150"/>
                    </a:ext>
                  </a:extLst>
                </a:gridCol>
                <a:gridCol w="769282">
                  <a:extLst>
                    <a:ext uri="{9D8B030D-6E8A-4147-A177-3AD203B41FA5}">
                      <a16:colId xmlns:a16="http://schemas.microsoft.com/office/drawing/2014/main" val="3355874745"/>
                    </a:ext>
                  </a:extLst>
                </a:gridCol>
                <a:gridCol w="890293">
                  <a:extLst>
                    <a:ext uri="{9D8B030D-6E8A-4147-A177-3AD203B41FA5}">
                      <a16:colId xmlns:a16="http://schemas.microsoft.com/office/drawing/2014/main" val="1136123936"/>
                    </a:ext>
                  </a:extLst>
                </a:gridCol>
                <a:gridCol w="302528">
                  <a:extLst>
                    <a:ext uri="{9D8B030D-6E8A-4147-A177-3AD203B41FA5}">
                      <a16:colId xmlns:a16="http://schemas.microsoft.com/office/drawing/2014/main" val="1142783558"/>
                    </a:ext>
                  </a:extLst>
                </a:gridCol>
                <a:gridCol w="985375">
                  <a:extLst>
                    <a:ext uri="{9D8B030D-6E8A-4147-A177-3AD203B41FA5}">
                      <a16:colId xmlns:a16="http://schemas.microsoft.com/office/drawing/2014/main" val="2609929557"/>
                    </a:ext>
                  </a:extLst>
                </a:gridCol>
                <a:gridCol w="691489">
                  <a:extLst>
                    <a:ext uri="{9D8B030D-6E8A-4147-A177-3AD203B41FA5}">
                      <a16:colId xmlns:a16="http://schemas.microsoft.com/office/drawing/2014/main" val="366641707"/>
                    </a:ext>
                  </a:extLst>
                </a:gridCol>
                <a:gridCol w="829789">
                  <a:extLst>
                    <a:ext uri="{9D8B030D-6E8A-4147-A177-3AD203B41FA5}">
                      <a16:colId xmlns:a16="http://schemas.microsoft.com/office/drawing/2014/main" val="3108966060"/>
                    </a:ext>
                  </a:extLst>
                </a:gridCol>
                <a:gridCol w="898938">
                  <a:extLst>
                    <a:ext uri="{9D8B030D-6E8A-4147-A177-3AD203B41FA5}">
                      <a16:colId xmlns:a16="http://schemas.microsoft.com/office/drawing/2014/main" val="3591872229"/>
                    </a:ext>
                  </a:extLst>
                </a:gridCol>
              </a:tblGrid>
              <a:tr h="2750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Trimestre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 Trimestre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195776"/>
                  </a:ext>
                </a:extLst>
              </a:tr>
              <a:tr h="503918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y 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y 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291516"/>
                  </a:ext>
                </a:extLst>
              </a:tr>
              <a:tr h="55012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Remuneraciones de Gestión de Riesgo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1,180.36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1182.81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9457696"/>
                  </a:ext>
                </a:extLst>
              </a:tr>
              <a:tr h="5039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Gestión de Riesgo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3152451"/>
                  </a:ext>
                </a:extLst>
              </a:tr>
              <a:tr h="275065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Normalización y Asesoría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9935072"/>
                  </a:ext>
                </a:extLst>
              </a:tr>
              <a:tr h="55012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Investigación y Análisis del Riesgo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9146915"/>
                  </a:ext>
                </a:extLst>
              </a:tr>
              <a:tr h="275065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Planificación del SNGR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3501"/>
                  </a:ext>
                </a:extLst>
              </a:tr>
              <a:tr h="275065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Operaciones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6647561"/>
                  </a:ext>
                </a:extLst>
              </a:tr>
              <a:tr h="503918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Comunicación Institucional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611544"/>
                  </a:ext>
                </a:extLst>
              </a:tr>
              <a:tr h="503918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Tecnologías de Información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732759"/>
                  </a:ext>
                </a:extLst>
              </a:tr>
              <a:tr h="275065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Generales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753238"/>
                  </a:ext>
                </a:extLst>
              </a:tr>
              <a:tr h="275065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Programa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3,224.85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3,227.30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651.47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510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156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echa: pentágono 4">
            <a:extLst>
              <a:ext uri="{FF2B5EF4-FFF2-40B4-BE49-F238E27FC236}">
                <a16:creationId xmlns:a16="http://schemas.microsoft.com/office/drawing/2014/main" id="{169E41C8-05EA-4C70-9224-B83045B2A54E}"/>
              </a:ext>
            </a:extLst>
          </p:cNvPr>
          <p:cNvSpPr/>
          <p:nvPr/>
        </p:nvSpPr>
        <p:spPr>
          <a:xfrm>
            <a:off x="285644" y="2228307"/>
            <a:ext cx="2081038" cy="2885090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 dirty="0"/>
              <a:t>EJECUCIÓN POR PROGRAMA ( MILLONES DE COLONES)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EE2D016-5AE9-453F-8FED-B4A6F78508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014675"/>
              </p:ext>
            </p:extLst>
          </p:nvPr>
        </p:nvGraphicFramePr>
        <p:xfrm>
          <a:off x="2788024" y="2286000"/>
          <a:ext cx="7245351" cy="2492189"/>
        </p:xfrm>
        <a:graphic>
          <a:graphicData uri="http://schemas.openxmlformats.org/drawingml/2006/table">
            <a:tbl>
              <a:tblPr/>
              <a:tblGrid>
                <a:gridCol w="1381983">
                  <a:extLst>
                    <a:ext uri="{9D8B030D-6E8A-4147-A177-3AD203B41FA5}">
                      <a16:colId xmlns:a16="http://schemas.microsoft.com/office/drawing/2014/main" val="551679213"/>
                    </a:ext>
                  </a:extLst>
                </a:gridCol>
                <a:gridCol w="805039">
                  <a:extLst>
                    <a:ext uri="{9D8B030D-6E8A-4147-A177-3AD203B41FA5}">
                      <a16:colId xmlns:a16="http://schemas.microsoft.com/office/drawing/2014/main" val="1403508511"/>
                    </a:ext>
                  </a:extLst>
                </a:gridCol>
                <a:gridCol w="895606">
                  <a:extLst>
                    <a:ext uri="{9D8B030D-6E8A-4147-A177-3AD203B41FA5}">
                      <a16:colId xmlns:a16="http://schemas.microsoft.com/office/drawing/2014/main" val="3221290408"/>
                    </a:ext>
                  </a:extLst>
                </a:gridCol>
                <a:gridCol w="986173">
                  <a:extLst>
                    <a:ext uri="{9D8B030D-6E8A-4147-A177-3AD203B41FA5}">
                      <a16:colId xmlns:a16="http://schemas.microsoft.com/office/drawing/2014/main" val="2339269917"/>
                    </a:ext>
                  </a:extLst>
                </a:gridCol>
                <a:gridCol w="268346">
                  <a:extLst>
                    <a:ext uri="{9D8B030D-6E8A-4147-A177-3AD203B41FA5}">
                      <a16:colId xmlns:a16="http://schemas.microsoft.com/office/drawing/2014/main" val="2200988656"/>
                    </a:ext>
                  </a:extLst>
                </a:gridCol>
                <a:gridCol w="945921">
                  <a:extLst>
                    <a:ext uri="{9D8B030D-6E8A-4147-A177-3AD203B41FA5}">
                      <a16:colId xmlns:a16="http://schemas.microsoft.com/office/drawing/2014/main" val="397660805"/>
                    </a:ext>
                  </a:extLst>
                </a:gridCol>
                <a:gridCol w="955984">
                  <a:extLst>
                    <a:ext uri="{9D8B030D-6E8A-4147-A177-3AD203B41FA5}">
                      <a16:colId xmlns:a16="http://schemas.microsoft.com/office/drawing/2014/main" val="695719013"/>
                    </a:ext>
                  </a:extLst>
                </a:gridCol>
                <a:gridCol w="1006299">
                  <a:extLst>
                    <a:ext uri="{9D8B030D-6E8A-4147-A177-3AD203B41FA5}">
                      <a16:colId xmlns:a16="http://schemas.microsoft.com/office/drawing/2014/main" val="267534326"/>
                    </a:ext>
                  </a:extLst>
                </a:gridCol>
              </a:tblGrid>
              <a:tr h="259603">
                <a:tc>
                  <a:txBody>
                    <a:bodyPr/>
                    <a:lstStyle/>
                    <a:p>
                      <a:pPr algn="l" fontAlgn="b"/>
                      <a:endParaRPr lang="es-C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trimestre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 Trimestre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007337"/>
                  </a:ext>
                </a:extLst>
              </a:tr>
              <a:tr h="41536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 aprobado 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5712644"/>
                  </a:ext>
                </a:extLst>
              </a:tr>
              <a:tr h="778809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Gestión Administrativa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3,099.01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3,096.55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7924919"/>
                  </a:ext>
                </a:extLst>
              </a:tr>
              <a:tr h="778809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Gestión del Riesgo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3,224.84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3,227.30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651.48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6467757"/>
                  </a:ext>
                </a:extLst>
              </a:tr>
              <a:tr h="259603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6,323.85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1,093.21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6,323.85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1,173.80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40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599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32AA7D14D6CFC43AFC242EA407FA27D" ma:contentTypeVersion="6" ma:contentTypeDescription="Crear nuevo documento." ma:contentTypeScope="" ma:versionID="fe599fc5acf3ac331e81275bb96f58f8">
  <xsd:schema xmlns:xsd="http://www.w3.org/2001/XMLSchema" xmlns:xs="http://www.w3.org/2001/XMLSchema" xmlns:p="http://schemas.microsoft.com/office/2006/metadata/properties" xmlns:ns2="875d76bc-7aeb-436b-889b-d35493aa51cf" targetNamespace="http://schemas.microsoft.com/office/2006/metadata/properties" ma:root="true" ma:fieldsID="954c906839703eb1eb96e900a0285ee2" ns2:_="">
    <xsd:import namespace="875d76bc-7aeb-436b-889b-d35493aa51cf"/>
    <xsd:element name="properties">
      <xsd:complexType>
        <xsd:sequence>
          <xsd:element name="documentManagement">
            <xsd:complexType>
              <xsd:all>
                <xsd:element ref="ns2:Tipo_x0020_de_x0020_Informe" minOccurs="0"/>
                <xsd:element ref="ns2:Asunto"/>
                <xsd:element ref="ns2:Destinatario" minOccurs="0"/>
                <xsd:element ref="ns2:Estado" minOccurs="0"/>
                <xsd:element ref="ns2:Recibid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5d76bc-7aeb-436b-889b-d35493aa51cf" elementFormDefault="qualified">
    <xsd:import namespace="http://schemas.microsoft.com/office/2006/documentManagement/types"/>
    <xsd:import namespace="http://schemas.microsoft.com/office/infopath/2007/PartnerControls"/>
    <xsd:element name="Tipo_x0020_de_x0020_Informe" ma:index="8" nillable="true" ma:displayName="Tipo de Informe" ma:description="Tipo de informe" ma:format="Dropdown" ma:internalName="Tipo_x0020_de_x0020_Informe" ma:readOnly="false">
      <xsd:simpleType>
        <xsd:restriction base="dms:Choice">
          <xsd:enumeration value="Opción 1"/>
          <xsd:enumeration value="Opción 2"/>
        </xsd:restriction>
      </xsd:simpleType>
    </xsd:element>
    <xsd:element name="Asunto" ma:index="9" ma:displayName="Asunto" ma:description="Breve descripción del Informe" ma:internalName="Asunto" ma:readOnly="false">
      <xsd:simpleType>
        <xsd:restriction base="dms:Text">
          <xsd:maxLength value="255"/>
        </xsd:restriction>
      </xsd:simpleType>
    </xsd:element>
    <xsd:element name="Destinatario" ma:index="10" nillable="true" ma:displayName="Destinatario" ma:description="Persona a quien va dirigido el documento" ma:internalName="Destinatario" ma:readOnly="false">
      <xsd:simpleType>
        <xsd:restriction base="dms:Text">
          <xsd:maxLength value="255"/>
        </xsd:restriction>
      </xsd:simpleType>
    </xsd:element>
    <xsd:element name="Estado" ma:index="11" nillable="true" ma:displayName="Estado" ma:default="Pendiente" ma:description="Estado del documento" ma:format="Dropdown" ma:internalName="Estado" ma:readOnly="false">
      <xsd:simpleType>
        <xsd:restriction base="dms:Choice">
          <xsd:enumeration value="Pendiente"/>
          <xsd:enumeration value="Resuelto"/>
          <xsd:enumeration value="Archivo"/>
        </xsd:restriction>
      </xsd:simpleType>
    </xsd:element>
    <xsd:element name="Recibido" ma:index="12" nillable="true" ma:displayName="Recibido" ma:description="Hipervínculo al documento con el sello y la firma de recibido." ma:list="{902aab0f-b25d-4486-b342-5ed42865ca3e}" ma:internalName="Recibido" ma:readOnly="fals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tinatario xmlns="875d76bc-7aeb-436b-889b-d35493aa51cf" xsi:nil="true"/>
    <Recibido xmlns="875d76bc-7aeb-436b-889b-d35493aa51cf" xsi:nil="true"/>
    <Estado xmlns="875d76bc-7aeb-436b-889b-d35493aa51cf">Pendiente</Estado>
    <Asunto xmlns="875d76bc-7aeb-436b-889b-d35493aa51cf">Presentación I trimestre 2021</Asunto>
    <Tipo_x0020_de_x0020_Informe xmlns="875d76bc-7aeb-436b-889b-d35493aa51cf" xsi:nil="true"/>
  </documentManagement>
</p:properties>
</file>

<file path=customXml/itemProps1.xml><?xml version="1.0" encoding="utf-8"?>
<ds:datastoreItem xmlns:ds="http://schemas.openxmlformats.org/officeDocument/2006/customXml" ds:itemID="{C7850A5A-C34F-4BC8-9D32-115F8C9E90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5d76bc-7aeb-436b-889b-d35493aa51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85C917-C3ED-4531-A915-FED9055F67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A81B84-A900-44E0-8F3C-EB0B6D1EAC9A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875d76bc-7aeb-436b-889b-d35493aa51cf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569</Words>
  <Application>Microsoft Office PowerPoint</Application>
  <PresentationFormat>Panorámica</PresentationFormat>
  <Paragraphs>327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I trimestre 2021</dc:title>
  <dc:creator>Juan José Monge Quintanilla</dc:creator>
  <cp:lastModifiedBy>Ingrid Cruz Bermúdez</cp:lastModifiedBy>
  <cp:revision>83</cp:revision>
  <cp:lastPrinted>2021-07-29T14:24:37Z</cp:lastPrinted>
  <dcterms:created xsi:type="dcterms:W3CDTF">2020-10-20T02:09:43Z</dcterms:created>
  <dcterms:modified xsi:type="dcterms:W3CDTF">2022-03-21T16:02:22Z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0x010100932AA7D14D6CFC43AFC242EA407FA27D</vt:lpwstr>
  </property>
  <property fmtid="{D5CDD505-2E9C-101B-9397-08002B2CF9AE}" pid="3" name="Order">
    <vt:r8>24900</vt:r8>
  </property>
  <property fmtid="{D5CDD505-2E9C-101B-9397-08002B2CF9AE}" pid="4" name="Título">
    <vt:lpwstr>Presentación I trimestre 2021</vt:lpwstr>
  </property>
</Properties>
</file>